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lfa Slab One" pitchFamily="2" charset="77"/>
      <p:regular r:id="rId35"/>
    </p:embeddedFont>
    <p:embeddedFont>
      <p:font typeface="Proxima Nova" panose="0200050603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ca4e808fc_1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ca4e808fc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ca4e808fc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ca4e808fc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3c1420d7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3c1420d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c1420d7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3c1420d7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a4e808fc_1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a4e808fc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ca4e808fc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ca4e808fc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ca4e808fc_1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ca4e808fc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a4e808fc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ca4e808fc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a4e808fc_5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ca4e808fc_5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ca4e808fc_5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ca4e808fc_5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ca4e808fc_1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ca4e808fc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ca4e808fc_5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ca4e808fc_5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ca4e808fc_5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ca4e808fc_5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ca4e808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ca4e808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ca4e808f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ca4e808f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ca4e808f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ca4e808f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ca4e808f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ca4e808f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a4e808f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a4e808f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ca4e808f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ca4e808f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ca4e808fc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ca4e808fc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ca4e808fc_1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ca4e808fc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ca4e808fc_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ca4e808fc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ca4e808f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ca4e808f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ca61cc07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ca61cc07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ca4e808fc_1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ca4e808fc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a4e808fc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a4e808fc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a4e808fc_1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a4e808fc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ca4e808fc_1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ca4e808fc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ca4e808fc_1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ca4e808fc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ca4e808fc_1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ca4e808fc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ca4e808fc_1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ca4e808fc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769928/pdf/nihms931685.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5769928/pdf/nihms931685.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ncbi.nlm.nih.gov/pmc/articles/PMC616248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screenfree.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ncbi.nlm.nih.gov/pubmed/11158483" TargetMode="External"/><Relationship Id="rId3" Type="http://schemas.openxmlformats.org/officeDocument/2006/relationships/hyperlink" Target="http://whatworksforhealth.wisc.edu/program.php?t1=21&amp;t2=12&amp;t3=78&amp;id=607" TargetMode="External"/><Relationship Id="rId7" Type="http://schemas.openxmlformats.org/officeDocument/2006/relationships/hyperlink" Target="https://www.ncbi.nlm.nih.gov/pmc/articles/PMC5769928/pdf/nihms931685.pdf" TargetMode="External"/><Relationship Id="rId12" Type="http://schemas.openxmlformats.org/officeDocument/2006/relationships/hyperlink" Target="https://www.aap.org/en-us/about-the-aap/aap-press-room/Pages/American-Academy-of-Pediatrics-Announces-New-Recommendations-for-Childrens-Media-Use.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www.screenfree.org" TargetMode="External"/><Relationship Id="rId11" Type="http://schemas.openxmlformats.org/officeDocument/2006/relationships/hyperlink" Target="https://www.ncbi.nlm.nih.gov/pubmed/10546696/" TargetMode="External"/><Relationship Id="rId5" Type="http://schemas.openxmlformats.org/officeDocument/2006/relationships/hyperlink" Target="http://pediatrics.aappublications.org/content/140/Supplement_2/S97" TargetMode="External"/><Relationship Id="rId10" Type="http://schemas.openxmlformats.org/officeDocument/2006/relationships/hyperlink" Target="http://pediatrics.aappublications.org/content/pediatrics/130/5/839.full.pdf?download=true" TargetMode="External"/><Relationship Id="rId4" Type="http://schemas.openxmlformats.org/officeDocument/2006/relationships/hyperlink" Target="https://www.ncbi.nlm.nih.gov/pmc/articles/PMC2596580/" TargetMode="External"/><Relationship Id="rId9" Type="http://schemas.openxmlformats.org/officeDocument/2006/relationships/hyperlink" Target="https://www.ncbi.nlm.nih.gov/pmc/articles/PMC433800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pediatrics.aappublications.org/content/pediatrics/130/5/839.full.pdf?download=tru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5769928/pdf/nihms931685.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Screen Time and Obesity</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Group 3: Chaya Wertman, Daniela Arias, Erik Oatman, Jeanine Alokush, Shana Brawer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p:tgtEl>
                                          <p:spTgt spid="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1167925"/>
            <a:ext cx="8520600" cy="19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0"/>
              <a:t>1 in 5</a:t>
            </a:r>
            <a:endParaRPr sz="13000"/>
          </a:p>
        </p:txBody>
      </p:sp>
      <p:sp>
        <p:nvSpPr>
          <p:cNvPr id="125" name="Google Shape;125;p22"/>
          <p:cNvSpPr txBox="1">
            <a:spLocks noGrp="1"/>
          </p:cNvSpPr>
          <p:nvPr>
            <p:ph type="body" idx="1"/>
          </p:nvPr>
        </p:nvSpPr>
        <p:spPr>
          <a:xfrm>
            <a:off x="311700" y="3224250"/>
            <a:ext cx="8520600" cy="122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children and adolescents is obese.</a:t>
            </a:r>
            <a:endParaRPr sz="3000"/>
          </a:p>
          <a:p>
            <a:pPr marL="0" lvl="0" indent="0" algn="ctr" rtl="0">
              <a:spcBef>
                <a:spcPts val="1600"/>
              </a:spcBef>
              <a:spcAft>
                <a:spcPts val="1600"/>
              </a:spcAft>
              <a:buNone/>
            </a:pPr>
            <a:r>
              <a:rPr lang="en" sz="1000"/>
              <a:t>https://www.cdc.gov/healthyschools/obesity/facts.htm</a:t>
            </a:r>
            <a:endParaRPr sz="1000"/>
          </a:p>
        </p:txBody>
      </p:sp>
      <p:sp>
        <p:nvSpPr>
          <p:cNvPr id="126" name="Google Shape;126;p22"/>
          <p:cNvSpPr txBox="1"/>
          <p:nvPr/>
        </p:nvSpPr>
        <p:spPr>
          <a:xfrm>
            <a:off x="1611700" y="559175"/>
            <a:ext cx="5734200" cy="6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Proxima Nova"/>
                <a:ea typeface="Proxima Nova"/>
                <a:cs typeface="Proxima Nova"/>
                <a:sym typeface="Proxima Nova"/>
              </a:rPr>
              <a:t>Data shows that nearly</a:t>
            </a:r>
            <a:endParaRPr/>
          </a:p>
        </p:txBody>
      </p:sp>
      <p:sp>
        <p:nvSpPr>
          <p:cNvPr id="127" name="Google Shape;127;p22"/>
          <p:cNvSpPr txBox="1"/>
          <p:nvPr/>
        </p:nvSpPr>
        <p:spPr>
          <a:xfrm>
            <a:off x="372775" y="723625"/>
            <a:ext cx="1041600" cy="14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a:solidFill>
                  <a:srgbClr val="FF0000"/>
                </a:solidFill>
                <a:latin typeface="Alfa Slab One"/>
                <a:ea typeface="Alfa Slab One"/>
                <a:cs typeface="Alfa Slab One"/>
                <a:sym typeface="Alfa Slab One"/>
              </a:rPr>
              <a:t>!</a:t>
            </a:r>
            <a:endParaRPr>
              <a:solidFill>
                <a:srgbClr val="FF0000"/>
              </a:solidFill>
            </a:endParaRPr>
          </a:p>
        </p:txBody>
      </p:sp>
      <p:sp>
        <p:nvSpPr>
          <p:cNvPr id="128" name="Google Shape;128;p22"/>
          <p:cNvSpPr txBox="1"/>
          <p:nvPr/>
        </p:nvSpPr>
        <p:spPr>
          <a:xfrm rot="1603203">
            <a:off x="6884344" y="1859103"/>
            <a:ext cx="1041520" cy="14253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a:solidFill>
                  <a:srgbClr val="FF0000"/>
                </a:solidFill>
                <a:latin typeface="Alfa Slab One"/>
                <a:ea typeface="Alfa Slab One"/>
                <a:cs typeface="Alfa Slab One"/>
                <a:sym typeface="Alfa Slab One"/>
              </a:rPr>
              <a:t>!</a:t>
            </a:r>
            <a:endParaRPr>
              <a:solidFill>
                <a:srgbClr val="FF0000"/>
              </a:solidFill>
            </a:endParaRPr>
          </a:p>
        </p:txBody>
      </p:sp>
      <p:sp>
        <p:nvSpPr>
          <p:cNvPr id="129" name="Google Shape;129;p22"/>
          <p:cNvSpPr txBox="1"/>
          <p:nvPr/>
        </p:nvSpPr>
        <p:spPr>
          <a:xfrm rot="-1482290">
            <a:off x="1254543" y="-78180"/>
            <a:ext cx="1041528" cy="14253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0">
                <a:solidFill>
                  <a:srgbClr val="FF0000"/>
                </a:solidFill>
                <a:latin typeface="Alfa Slab One"/>
                <a:ea typeface="Alfa Slab One"/>
                <a:cs typeface="Alfa Slab One"/>
                <a:sym typeface="Alfa Slab One"/>
              </a:rPr>
              <a:t>!</a:t>
            </a:r>
            <a:endParaRPr sz="17000">
              <a:solidFill>
                <a:srgbClr val="FF0000"/>
              </a:solidFill>
            </a:endParaRPr>
          </a:p>
        </p:txBody>
      </p:sp>
      <p:sp>
        <p:nvSpPr>
          <p:cNvPr id="130" name="Google Shape;130;p22"/>
          <p:cNvSpPr txBox="1"/>
          <p:nvPr/>
        </p:nvSpPr>
        <p:spPr>
          <a:xfrm rot="2195291">
            <a:off x="2982605" y="3265643"/>
            <a:ext cx="646748" cy="11445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rgbClr val="FF0000"/>
                </a:solidFill>
                <a:latin typeface="Alfa Slab One"/>
                <a:ea typeface="Alfa Slab One"/>
                <a:cs typeface="Alfa Slab One"/>
                <a:sym typeface="Alfa Slab One"/>
              </a:rPr>
              <a:t>!</a:t>
            </a:r>
            <a:endParaRPr sz="15000">
              <a:solidFill>
                <a:srgbClr val="FF0000"/>
              </a:solidFill>
            </a:endParaRPr>
          </a:p>
        </p:txBody>
      </p:sp>
      <p:sp>
        <p:nvSpPr>
          <p:cNvPr id="131" name="Google Shape;131;p22"/>
          <p:cNvSpPr txBox="1"/>
          <p:nvPr/>
        </p:nvSpPr>
        <p:spPr>
          <a:xfrm>
            <a:off x="3139125" y="822625"/>
            <a:ext cx="677400" cy="12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a:solidFill>
                  <a:srgbClr val="FF0000"/>
                </a:solidFill>
                <a:latin typeface="Alfa Slab One"/>
                <a:ea typeface="Alfa Slab One"/>
                <a:cs typeface="Alfa Slab One"/>
                <a:sym typeface="Alfa Slab One"/>
              </a:rPr>
              <a:t>!</a:t>
            </a:r>
            <a:endParaRPr>
              <a:solidFill>
                <a:srgbClr val="FF0000"/>
              </a:solidFill>
            </a:endParaRPr>
          </a:p>
        </p:txBody>
      </p:sp>
      <p:sp>
        <p:nvSpPr>
          <p:cNvPr id="132" name="Google Shape;132;p22"/>
          <p:cNvSpPr txBox="1"/>
          <p:nvPr/>
        </p:nvSpPr>
        <p:spPr>
          <a:xfrm>
            <a:off x="1004300" y="2656550"/>
            <a:ext cx="1041600" cy="14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0">
                <a:solidFill>
                  <a:srgbClr val="FF0000"/>
                </a:solidFill>
                <a:latin typeface="Alfa Slab One"/>
                <a:ea typeface="Alfa Slab One"/>
                <a:cs typeface="Alfa Slab One"/>
                <a:sym typeface="Alfa Slab One"/>
              </a:rPr>
              <a:t>!</a:t>
            </a:r>
            <a:endParaRPr sz="18000">
              <a:solidFill>
                <a:srgbClr val="FF0000"/>
              </a:solidFill>
            </a:endParaRPr>
          </a:p>
        </p:txBody>
      </p:sp>
      <p:sp>
        <p:nvSpPr>
          <p:cNvPr id="133" name="Google Shape;133;p22"/>
          <p:cNvSpPr txBox="1"/>
          <p:nvPr/>
        </p:nvSpPr>
        <p:spPr>
          <a:xfrm rot="-962028">
            <a:off x="4983099" y="553814"/>
            <a:ext cx="1041620" cy="142531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0">
                <a:solidFill>
                  <a:srgbClr val="FF0000"/>
                </a:solidFill>
                <a:latin typeface="Alfa Slab One"/>
                <a:ea typeface="Alfa Slab One"/>
                <a:cs typeface="Alfa Slab One"/>
                <a:sym typeface="Alfa Slab One"/>
              </a:rPr>
              <a:t>!</a:t>
            </a:r>
            <a:endParaRPr sz="20000">
              <a:solidFill>
                <a:srgbClr val="FF0000"/>
              </a:solidFill>
            </a:endParaRPr>
          </a:p>
        </p:txBody>
      </p:sp>
      <p:sp>
        <p:nvSpPr>
          <p:cNvPr id="134" name="Google Shape;134;p22"/>
          <p:cNvSpPr txBox="1"/>
          <p:nvPr/>
        </p:nvSpPr>
        <p:spPr>
          <a:xfrm rot="-1554492">
            <a:off x="6579839" y="333405"/>
            <a:ext cx="1041584" cy="14254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rgbClr val="FF0000"/>
                </a:solidFill>
                <a:latin typeface="Alfa Slab One"/>
                <a:ea typeface="Alfa Slab One"/>
                <a:cs typeface="Alfa Slab One"/>
                <a:sym typeface="Alfa Slab One"/>
              </a:rPr>
              <a:t>!</a:t>
            </a:r>
            <a:endParaRPr sz="15000">
              <a:solidFill>
                <a:srgbClr val="FF0000"/>
              </a:solidFill>
            </a:endParaRPr>
          </a:p>
        </p:txBody>
      </p:sp>
      <p:sp>
        <p:nvSpPr>
          <p:cNvPr id="135" name="Google Shape;135;p22"/>
          <p:cNvSpPr txBox="1"/>
          <p:nvPr/>
        </p:nvSpPr>
        <p:spPr>
          <a:xfrm rot="-1534569">
            <a:off x="7602667" y="3125249"/>
            <a:ext cx="1041671" cy="14252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a:solidFill>
                  <a:srgbClr val="FF0000"/>
                </a:solidFill>
                <a:latin typeface="Alfa Slab One"/>
                <a:ea typeface="Alfa Slab One"/>
                <a:cs typeface="Alfa Slab One"/>
                <a:sym typeface="Alfa Slab One"/>
              </a:rPr>
              <a:t>!</a:t>
            </a:r>
            <a:endParaRPr>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1000"/>
                                        <p:tgtEl>
                                          <p:spTgt spid="124"/>
                                        </p:tgtEl>
                                        <p:attrNameLst>
                                          <p:attrName>ppt_w</p:attrName>
                                        </p:attrNameLst>
                                      </p:cBhvr>
                                      <p:tavLst>
                                        <p:tav tm="0">
                                          <p:val>
                                            <p:strVal val="0"/>
                                          </p:val>
                                        </p:tav>
                                        <p:tav tm="100000">
                                          <p:val>
                                            <p:strVal val="#ppt_w"/>
                                          </p:val>
                                        </p:tav>
                                      </p:tavLst>
                                    </p:anim>
                                    <p:anim calcmode="lin" valueType="num">
                                      <p:cBhvr additive="base">
                                        <p:cTn id="13" dur="1000"/>
                                        <p:tgtEl>
                                          <p:spTgt spid="12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10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1000"/>
                                        <p:tgtEl>
                                          <p:spTgt spid="1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1000"/>
                                        <p:tgtEl>
                                          <p:spTgt spid="1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1000"/>
                                        <p:tgtEl>
                                          <p:spTgt spid="1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10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1000"/>
                                        <p:tgtEl>
                                          <p:spTgt spid="1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1000"/>
                                        <p:tgtEl>
                                          <p:spTgt spid="1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fade">
                                      <p:cBhvr>
                                        <p:cTn id="53" dur="1000"/>
                                        <p:tgtEl>
                                          <p:spTgt spid="1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fade">
                                      <p:cBhvr>
                                        <p:cTn id="58"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 Time and Obesity</a:t>
            </a:r>
            <a:endParaRPr/>
          </a:p>
        </p:txBody>
      </p:sp>
      <p:sp>
        <p:nvSpPr>
          <p:cNvPr id="141" name="Google Shape;14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In a longitudinal study done in New Zealand, up to </a:t>
            </a:r>
            <a:r>
              <a:rPr lang="en" sz="3000" b="1"/>
              <a:t>17%</a:t>
            </a:r>
            <a:r>
              <a:rPr lang="en" sz="3000"/>
              <a:t> of the overweight prevalence found in 26-year-olds was found to be associated with watching more than 2 hours of TV on weekdays as a child or adolescent.</a:t>
            </a:r>
            <a:endParaRPr sz="3000"/>
          </a:p>
          <a:p>
            <a:pPr marL="0" lvl="0" indent="0" algn="ctr" rtl="0">
              <a:spcBef>
                <a:spcPts val="1600"/>
              </a:spcBef>
              <a:spcAft>
                <a:spcPts val="0"/>
              </a:spcAft>
              <a:buClr>
                <a:srgbClr val="000000"/>
              </a:buClr>
              <a:buSzPts val="1100"/>
              <a:buFont typeface="Arial"/>
              <a:buNone/>
            </a:pPr>
            <a:r>
              <a:rPr lang="en" sz="1100">
                <a:solidFill>
                  <a:srgbClr val="000000"/>
                </a:solidFill>
                <a:latin typeface="Arial"/>
                <a:ea typeface="Arial"/>
                <a:cs typeface="Arial"/>
                <a:sym typeface="Arial"/>
              </a:rPr>
              <a:t> </a:t>
            </a:r>
            <a:r>
              <a:rPr lang="en" sz="1100" u="sng">
                <a:solidFill>
                  <a:srgbClr val="1155CC"/>
                </a:solidFill>
                <a:latin typeface="Arial"/>
                <a:ea typeface="Arial"/>
                <a:cs typeface="Arial"/>
                <a:sym typeface="Arial"/>
                <a:hlinkClick r:id="rId3"/>
              </a:rPr>
              <a:t>https://www.ncbi.nlm.nih.gov/pmc/articles/PMC5769928/pdf/nihms931685.pdf</a:t>
            </a:r>
            <a:r>
              <a:rPr lang="en" sz="1100">
                <a:solidFill>
                  <a:srgbClr val="000000"/>
                </a:solidFill>
                <a:latin typeface="Arial"/>
                <a:ea typeface="Arial"/>
                <a:cs typeface="Arial"/>
                <a:sym typeface="Arial"/>
              </a:rPr>
              <a:t> </a:t>
            </a:r>
            <a:endParaRPr sz="30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 Time and Obesity</a:t>
            </a:r>
            <a:endParaRPr/>
          </a:p>
        </p:txBody>
      </p:sp>
      <p:sp>
        <p:nvSpPr>
          <p:cNvPr id="147" name="Google Shape;147;p24"/>
          <p:cNvSpPr txBox="1">
            <a:spLocks noGrp="1"/>
          </p:cNvSpPr>
          <p:nvPr>
            <p:ph type="body" idx="1"/>
          </p:nvPr>
        </p:nvSpPr>
        <p:spPr>
          <a:xfrm>
            <a:off x="311700" y="1076275"/>
            <a:ext cx="8520600" cy="78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One randomized controlled trial compared 3rd and 4th grade students of 2 California schools</a:t>
            </a:r>
            <a:endParaRPr/>
          </a:p>
        </p:txBody>
      </p:sp>
      <p:sp>
        <p:nvSpPr>
          <p:cNvPr id="148" name="Google Shape;148;p24"/>
          <p:cNvSpPr txBox="1">
            <a:spLocks noGrp="1"/>
          </p:cNvSpPr>
          <p:nvPr>
            <p:ph type="body" idx="1"/>
          </p:nvPr>
        </p:nvSpPr>
        <p:spPr>
          <a:xfrm>
            <a:off x="442725" y="1918125"/>
            <a:ext cx="8520600" cy="783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One school received 7 months of screen-reduction interventions, while the other school received NOTHING.</a:t>
            </a:r>
            <a:endParaRPr/>
          </a:p>
        </p:txBody>
      </p:sp>
      <p:sp>
        <p:nvSpPr>
          <p:cNvPr id="149" name="Google Shape;149;p24"/>
          <p:cNvSpPr txBox="1"/>
          <p:nvPr/>
        </p:nvSpPr>
        <p:spPr>
          <a:xfrm>
            <a:off x="3112200" y="4697775"/>
            <a:ext cx="29196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https://www.ncbi.nlm.nih.gov/pubmed/10546696/</a:t>
            </a:r>
            <a:endParaRPr sz="1000"/>
          </a:p>
        </p:txBody>
      </p:sp>
      <p:pic>
        <p:nvPicPr>
          <p:cNvPr id="150" name="Google Shape;150;p24"/>
          <p:cNvPicPr preferRelativeResize="0"/>
          <p:nvPr/>
        </p:nvPicPr>
        <p:blipFill>
          <a:blip r:embed="rId3">
            <a:alphaModFix/>
          </a:blip>
          <a:stretch>
            <a:fillRect/>
          </a:stretch>
        </p:blipFill>
        <p:spPr>
          <a:xfrm>
            <a:off x="3083650" y="2468825"/>
            <a:ext cx="2976705" cy="2228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1000"/>
                                        <p:tgtEl>
                                          <p:spTgt spid="1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body" idx="1"/>
          </p:nvPr>
        </p:nvSpPr>
        <p:spPr>
          <a:xfrm>
            <a:off x="311700" y="425250"/>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b="1"/>
              <a:t>After 7 months, the students in the school that received intervention exhibited a significantly slowed gain in:</a:t>
            </a:r>
            <a:endParaRPr b="1"/>
          </a:p>
          <a:p>
            <a:pPr marL="0" lvl="0" indent="0" algn="l" rtl="0">
              <a:spcBef>
                <a:spcPts val="0"/>
              </a:spcBef>
              <a:spcAft>
                <a:spcPts val="1600"/>
              </a:spcAft>
              <a:buNone/>
            </a:pPr>
            <a:endParaRPr/>
          </a:p>
        </p:txBody>
      </p:sp>
      <p:sp>
        <p:nvSpPr>
          <p:cNvPr id="156" name="Google Shape;156;p25"/>
          <p:cNvSpPr txBox="1">
            <a:spLocks noGrp="1"/>
          </p:cNvSpPr>
          <p:nvPr>
            <p:ph type="body" idx="1"/>
          </p:nvPr>
        </p:nvSpPr>
        <p:spPr>
          <a:xfrm>
            <a:off x="482800" y="1354875"/>
            <a:ext cx="182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BMI</a:t>
            </a:r>
            <a:endParaRPr sz="2400"/>
          </a:p>
        </p:txBody>
      </p:sp>
      <p:sp>
        <p:nvSpPr>
          <p:cNvPr id="157" name="Google Shape;157;p25"/>
          <p:cNvSpPr txBox="1">
            <a:spLocks noGrp="1"/>
          </p:cNvSpPr>
          <p:nvPr>
            <p:ph type="body" idx="1"/>
          </p:nvPr>
        </p:nvSpPr>
        <p:spPr>
          <a:xfrm>
            <a:off x="391925" y="2465800"/>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Waist circumference</a:t>
            </a:r>
            <a:endParaRPr sz="2400"/>
          </a:p>
          <a:p>
            <a:pPr marL="0" lvl="0" indent="0" algn="l" rtl="0">
              <a:spcBef>
                <a:spcPts val="0"/>
              </a:spcBef>
              <a:spcAft>
                <a:spcPts val="1600"/>
              </a:spcAft>
              <a:buNone/>
            </a:pPr>
            <a:endParaRPr/>
          </a:p>
        </p:txBody>
      </p:sp>
      <p:sp>
        <p:nvSpPr>
          <p:cNvPr id="158" name="Google Shape;158;p25"/>
          <p:cNvSpPr txBox="1">
            <a:spLocks noGrp="1"/>
          </p:cNvSpPr>
          <p:nvPr>
            <p:ph type="body" idx="1"/>
          </p:nvPr>
        </p:nvSpPr>
        <p:spPr>
          <a:xfrm>
            <a:off x="391925" y="1851375"/>
            <a:ext cx="8520600" cy="572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2400"/>
              <a:t>Triceps skinfold thickness</a:t>
            </a:r>
            <a:endParaRPr sz="2400"/>
          </a:p>
          <a:p>
            <a:pPr marL="0" lvl="0" indent="0" algn="l" rtl="0">
              <a:spcBef>
                <a:spcPts val="0"/>
              </a:spcBef>
              <a:spcAft>
                <a:spcPts val="1600"/>
              </a:spcAft>
              <a:buNone/>
            </a:pPr>
            <a:endParaRPr/>
          </a:p>
        </p:txBody>
      </p:sp>
      <p:sp>
        <p:nvSpPr>
          <p:cNvPr id="159" name="Google Shape;159;p25"/>
          <p:cNvSpPr txBox="1">
            <a:spLocks noGrp="1"/>
          </p:cNvSpPr>
          <p:nvPr>
            <p:ph type="body" idx="1"/>
          </p:nvPr>
        </p:nvSpPr>
        <p:spPr>
          <a:xfrm>
            <a:off x="391925" y="2963125"/>
            <a:ext cx="8520600" cy="572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2400"/>
              <a:t>and waist-to-hip ratio</a:t>
            </a:r>
            <a:endParaRPr sz="2400"/>
          </a:p>
          <a:p>
            <a:pPr marL="0" lvl="0" indent="0" algn="l" rtl="0">
              <a:spcBef>
                <a:spcPts val="0"/>
              </a:spcBef>
              <a:spcAft>
                <a:spcPts val="1600"/>
              </a:spcAft>
              <a:buNone/>
            </a:pPr>
            <a:endParaRPr/>
          </a:p>
        </p:txBody>
      </p:sp>
      <p:sp>
        <p:nvSpPr>
          <p:cNvPr id="160" name="Google Shape;160;p25"/>
          <p:cNvSpPr txBox="1">
            <a:spLocks noGrp="1"/>
          </p:cNvSpPr>
          <p:nvPr>
            <p:ph type="body" idx="1"/>
          </p:nvPr>
        </p:nvSpPr>
        <p:spPr>
          <a:xfrm>
            <a:off x="391925" y="3810675"/>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compared to kids in the other school.</a:t>
            </a:r>
            <a:endParaRPr/>
          </a:p>
          <a:p>
            <a:pPr marL="0" lvl="0" indent="0" algn="l" rtl="0">
              <a:spcBef>
                <a:spcPts val="0"/>
              </a:spcBef>
              <a:spcAft>
                <a:spcPts val="1600"/>
              </a:spcAft>
              <a:buNone/>
            </a:pPr>
            <a:endParaRPr/>
          </a:p>
        </p:txBody>
      </p:sp>
      <p:pic>
        <p:nvPicPr>
          <p:cNvPr id="161" name="Google Shape;161;p25"/>
          <p:cNvPicPr preferRelativeResize="0"/>
          <p:nvPr/>
        </p:nvPicPr>
        <p:blipFill>
          <a:blip r:embed="rId3">
            <a:alphaModFix/>
          </a:blip>
          <a:stretch>
            <a:fillRect/>
          </a:stretch>
        </p:blipFill>
        <p:spPr>
          <a:xfrm rot="-1947951">
            <a:off x="2636548" y="1156682"/>
            <a:ext cx="4142079" cy="1962065"/>
          </a:xfrm>
          <a:prstGeom prst="rect">
            <a:avLst/>
          </a:prstGeom>
          <a:noFill/>
          <a:ln>
            <a:noFill/>
          </a:ln>
        </p:spPr>
      </p:pic>
      <p:sp>
        <p:nvSpPr>
          <p:cNvPr id="162" name="Google Shape;162;p25"/>
          <p:cNvSpPr txBox="1"/>
          <p:nvPr/>
        </p:nvSpPr>
        <p:spPr>
          <a:xfrm>
            <a:off x="3112200" y="4697775"/>
            <a:ext cx="29196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https://www.ncbi.nlm.nih.gov/pubmed/10546696/</a:t>
            </a:r>
            <a:endParaRPr sz="10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10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10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fade">
                                      <p:cBhvr>
                                        <p:cTn id="27" dur="1000"/>
                                        <p:tgtEl>
                                          <p:spTgt spid="16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1"/>
                                        </p:tgtEl>
                                        <p:attrNameLst>
                                          <p:attrName>style.visibility</p:attrName>
                                        </p:attrNameLst>
                                      </p:cBhvr>
                                      <p:to>
                                        <p:strVal val="visible"/>
                                      </p:to>
                                    </p:set>
                                    <p:anim calcmode="lin" valueType="num">
                                      <p:cBhvr additive="base">
                                        <p:cTn id="32" dur="10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 Time vs. Physical Activity</a:t>
            </a:r>
            <a:endParaRPr/>
          </a:p>
        </p:txBody>
      </p:sp>
      <p:sp>
        <p:nvSpPr>
          <p:cNvPr id="168" name="Google Shape;168;p26"/>
          <p:cNvSpPr txBox="1">
            <a:spLocks noGrp="1"/>
          </p:cNvSpPr>
          <p:nvPr>
            <p:ph type="body" idx="1"/>
          </p:nvPr>
        </p:nvSpPr>
        <p:spPr>
          <a:xfrm>
            <a:off x="311700" y="1152475"/>
            <a:ext cx="8520600" cy="39192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b="1">
                <a:solidFill>
                  <a:schemeClr val="accent4"/>
                </a:solidFill>
              </a:rPr>
              <a:t>“Does screen time displace physical activity?”</a:t>
            </a:r>
            <a:endParaRPr b="1">
              <a:solidFill>
                <a:schemeClr val="accent4"/>
              </a:solidFill>
            </a:endParaRPr>
          </a:p>
          <a:p>
            <a:pPr marL="0" lvl="0" indent="0" algn="l" rtl="0">
              <a:spcBef>
                <a:spcPts val="1600"/>
              </a:spcBef>
              <a:spcAft>
                <a:spcPts val="0"/>
              </a:spcAft>
              <a:buNone/>
            </a:pPr>
            <a:r>
              <a:rPr lang="en"/>
              <a:t>2017 report by Stanford, Stoney Brook, and Northeastern cited multiple epidemiologic studies, cross-sectional and prospective cohorts, and experimental study that imposed reduced screen time [1].</a:t>
            </a:r>
            <a:endParaRPr/>
          </a:p>
          <a:p>
            <a:pPr marL="0" lvl="0" indent="0" algn="l" rtl="0">
              <a:spcBef>
                <a:spcPts val="1600"/>
              </a:spcBef>
              <a:spcAft>
                <a:spcPts val="0"/>
              </a:spcAft>
              <a:buNone/>
            </a:pPr>
            <a:r>
              <a:rPr lang="en"/>
              <a:t>2018 cross-sectional study in Ireland by Dublin City University: sample of 169 students (113 boys, 56 girls; avg. 13 y/o); part of a larger longitudinal study initiated in 2010; self-reported screen time, MVPA monitored with accelerometer, and BMI recorded before and after 9 days [2].</a:t>
            </a:r>
            <a:endParaRPr/>
          </a:p>
          <a:p>
            <a:pPr marL="0" lvl="0" indent="0" algn="l" rtl="0">
              <a:spcBef>
                <a:spcPts val="1600"/>
              </a:spcBef>
              <a:spcAft>
                <a:spcPts val="0"/>
              </a:spcAft>
              <a:buNone/>
            </a:pPr>
            <a:r>
              <a:rPr lang="en" sz="1100" u="sng">
                <a:solidFill>
                  <a:schemeClr val="accent5"/>
                </a:solidFill>
                <a:hlinkClick r:id="rId3"/>
              </a:rPr>
              <a:t>https://www.ncbi.nlm.nih.gov/pmc/articles/PMC5769928/pdf/nihms931685.pdf</a:t>
            </a:r>
            <a:endParaRPr/>
          </a:p>
          <a:p>
            <a:pPr marL="0" lvl="0" indent="0" algn="l" rtl="0">
              <a:spcBef>
                <a:spcPts val="1600"/>
              </a:spcBef>
              <a:spcAft>
                <a:spcPts val="1600"/>
              </a:spcAft>
              <a:buNone/>
            </a:pPr>
            <a:r>
              <a:rPr lang="en" sz="1100" u="sng">
                <a:solidFill>
                  <a:schemeClr val="hlink"/>
                </a:solidFill>
                <a:hlinkClick r:id="rId4"/>
              </a:rPr>
              <a:t>https://www.ncbi.nlm.nih.gov/pmc/articles/PMC6162488/</a:t>
            </a:r>
            <a:endParaRPr sz="11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a:t>
            </a:r>
            <a:endParaRPr/>
          </a:p>
        </p:txBody>
      </p:sp>
      <p:sp>
        <p:nvSpPr>
          <p:cNvPr id="174" name="Google Shape;17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2017 Stanford report and the 2018 Ireland study </a:t>
            </a:r>
            <a:r>
              <a:rPr lang="en" b="1" i="1"/>
              <a:t>both failed</a:t>
            </a:r>
            <a:r>
              <a:rPr lang="en"/>
              <a:t> to establish a consistent correlation between </a:t>
            </a:r>
            <a:r>
              <a:rPr lang="en" i="1"/>
              <a:t>increased </a:t>
            </a:r>
            <a:r>
              <a:rPr lang="en"/>
              <a:t>Screen Time and </a:t>
            </a:r>
            <a:r>
              <a:rPr lang="en" i="1"/>
              <a:t>decreased </a:t>
            </a:r>
            <a:r>
              <a:rPr lang="en"/>
              <a:t>physical activity, which runs contrary to popular assumption.</a:t>
            </a:r>
            <a:endParaRPr/>
          </a:p>
          <a:p>
            <a:pPr marL="0" lvl="0" indent="0" algn="l" rtl="0">
              <a:spcBef>
                <a:spcPts val="1600"/>
              </a:spcBef>
              <a:spcAft>
                <a:spcPts val="0"/>
              </a:spcAft>
              <a:buClr>
                <a:srgbClr val="000000"/>
              </a:buClr>
              <a:buSzPts val="1100"/>
              <a:buFont typeface="Arial"/>
              <a:buNone/>
            </a:pPr>
            <a:r>
              <a:rPr lang="en"/>
              <a:t>One of the experimental studies in Stanford’s report reduced screen time did </a:t>
            </a:r>
            <a:r>
              <a:rPr lang="en" i="1"/>
              <a:t>not</a:t>
            </a:r>
            <a:r>
              <a:rPr lang="en"/>
              <a:t> lead to increased physical activity.</a:t>
            </a:r>
            <a:endParaRPr/>
          </a:p>
          <a:p>
            <a:pPr marL="0" lvl="0" indent="0" algn="l" rtl="0">
              <a:spcBef>
                <a:spcPts val="1600"/>
              </a:spcBef>
              <a:spcAft>
                <a:spcPts val="0"/>
              </a:spcAft>
              <a:buClr>
                <a:srgbClr val="000000"/>
              </a:buClr>
              <a:buSzPts val="1100"/>
              <a:buFont typeface="Arial"/>
              <a:buNone/>
            </a:pPr>
            <a:r>
              <a:rPr lang="en" b="1">
                <a:solidFill>
                  <a:schemeClr val="accent3"/>
                </a:solidFill>
              </a:rPr>
              <a:t>If screen time isn’t necessarily displacing physical activity, then how does it relate to increased childhood obesity rates?</a:t>
            </a:r>
            <a:endParaRPr b="1">
              <a:solidFill>
                <a:schemeClr val="accent3"/>
              </a:solidFill>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That Simple….</a:t>
            </a:r>
            <a:endParaRPr/>
          </a:p>
        </p:txBody>
      </p:sp>
      <p:sp>
        <p:nvSpPr>
          <p:cNvPr id="180" name="Google Shape;18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reduced physical activity is one of the more obvious risk factors to consider between screen time and obesity, there are others that need to be considered.</a:t>
            </a:r>
            <a:endParaRPr/>
          </a:p>
          <a:p>
            <a:pPr marL="0" lvl="0" indent="0" algn="l" rtl="0">
              <a:spcBef>
                <a:spcPts val="1600"/>
              </a:spcBef>
              <a:spcAft>
                <a:spcPts val="1600"/>
              </a:spcAft>
              <a:buNone/>
            </a:pPr>
            <a:r>
              <a:rPr lang="en"/>
              <a:t>The 2017 Stanford report expands on 3 other risk factors also associated with screen time and childhood obesity.      </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a:t>
            </a:r>
            <a:endParaRPr/>
          </a:p>
        </p:txBody>
      </p:sp>
      <p:sp>
        <p:nvSpPr>
          <p:cNvPr id="186" name="Google Shape;186;p29"/>
          <p:cNvSpPr txBox="1">
            <a:spLocks noGrp="1"/>
          </p:cNvSpPr>
          <p:nvPr>
            <p:ph type="body" idx="1"/>
          </p:nvPr>
        </p:nvSpPr>
        <p:spPr>
          <a:xfrm>
            <a:off x="311700" y="1152475"/>
            <a:ext cx="43377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lfa Slab One"/>
              <a:buChar char="●"/>
            </a:pPr>
            <a:r>
              <a:rPr lang="en">
                <a:latin typeface="Alfa Slab One"/>
                <a:ea typeface="Alfa Slab One"/>
                <a:cs typeface="Alfa Slab One"/>
                <a:sym typeface="Alfa Slab One"/>
              </a:rPr>
              <a:t>Increasing energy intake from eating while viewing</a:t>
            </a:r>
            <a:endParaRPr>
              <a:latin typeface="Alfa Slab One"/>
              <a:ea typeface="Alfa Slab One"/>
              <a:cs typeface="Alfa Slab One"/>
              <a:sym typeface="Alfa Slab One"/>
            </a:endParaRPr>
          </a:p>
          <a:p>
            <a:pPr marL="0" lvl="0" indent="0" algn="l" rtl="0">
              <a:lnSpc>
                <a:spcPct val="100000"/>
              </a:lnSpc>
              <a:spcBef>
                <a:spcPts val="0"/>
              </a:spcBef>
              <a:spcAft>
                <a:spcPts val="0"/>
              </a:spcAft>
              <a:buClr>
                <a:srgbClr val="000000"/>
              </a:buClr>
              <a:buSzPts val="1100"/>
              <a:buFont typeface="Arial"/>
              <a:buNone/>
            </a:pPr>
            <a:endParaRPr>
              <a:latin typeface="Alfa Slab One"/>
              <a:ea typeface="Alfa Slab One"/>
              <a:cs typeface="Alfa Slab One"/>
              <a:sym typeface="Alfa Slab One"/>
            </a:endParaRPr>
          </a:p>
          <a:p>
            <a:pPr marL="457200" lvl="0" indent="-342900" algn="l" rtl="0">
              <a:lnSpc>
                <a:spcPct val="100000"/>
              </a:lnSpc>
              <a:spcBef>
                <a:spcPts val="0"/>
              </a:spcBef>
              <a:spcAft>
                <a:spcPts val="0"/>
              </a:spcAft>
              <a:buSzPts val="1800"/>
              <a:buFont typeface="Alfa Slab One"/>
              <a:buChar char="●"/>
            </a:pPr>
            <a:r>
              <a:rPr lang="en">
                <a:latin typeface="Alfa Slab One"/>
                <a:ea typeface="Alfa Slab One"/>
                <a:cs typeface="Alfa Slab One"/>
                <a:sym typeface="Alfa Slab One"/>
              </a:rPr>
              <a:t>Advertising</a:t>
            </a:r>
            <a:endParaRPr>
              <a:latin typeface="Alfa Slab One"/>
              <a:ea typeface="Alfa Slab One"/>
              <a:cs typeface="Alfa Slab One"/>
              <a:sym typeface="Alfa Slab One"/>
            </a:endParaRPr>
          </a:p>
          <a:p>
            <a:pPr marL="457200" lvl="0" indent="0" algn="l" rtl="0">
              <a:lnSpc>
                <a:spcPct val="100000"/>
              </a:lnSpc>
              <a:spcBef>
                <a:spcPts val="0"/>
              </a:spcBef>
              <a:spcAft>
                <a:spcPts val="0"/>
              </a:spcAft>
              <a:buNone/>
            </a:pPr>
            <a:endParaRPr>
              <a:latin typeface="Alfa Slab One"/>
              <a:ea typeface="Alfa Slab One"/>
              <a:cs typeface="Alfa Slab One"/>
              <a:sym typeface="Alfa Slab One"/>
            </a:endParaRPr>
          </a:p>
          <a:p>
            <a:pPr marL="457200" lvl="0" indent="-342900" algn="l" rtl="0">
              <a:lnSpc>
                <a:spcPct val="100000"/>
              </a:lnSpc>
              <a:spcBef>
                <a:spcPts val="0"/>
              </a:spcBef>
              <a:spcAft>
                <a:spcPts val="0"/>
              </a:spcAft>
              <a:buSzPts val="1800"/>
              <a:buFont typeface="Alfa Slab One"/>
              <a:buChar char="●"/>
            </a:pPr>
            <a:r>
              <a:rPr lang="en">
                <a:latin typeface="Alfa Slab One"/>
                <a:ea typeface="Alfa Slab One"/>
                <a:cs typeface="Alfa Slab One"/>
                <a:sym typeface="Alfa Slab One"/>
              </a:rPr>
              <a:t>Reducing sleep</a:t>
            </a:r>
            <a:endParaRPr>
              <a:latin typeface="Alfa Slab One"/>
              <a:ea typeface="Alfa Slab One"/>
              <a:cs typeface="Alfa Slab One"/>
              <a:sym typeface="Alfa Slab One"/>
            </a:endParaRPr>
          </a:p>
          <a:p>
            <a:pPr marL="457200" lvl="0" indent="0" algn="l" rtl="0">
              <a:lnSpc>
                <a:spcPct val="100000"/>
              </a:lnSpc>
              <a:spcBef>
                <a:spcPts val="0"/>
              </a:spcBef>
              <a:spcAft>
                <a:spcPts val="0"/>
              </a:spcAft>
              <a:buNone/>
            </a:pPr>
            <a:endParaRPr>
              <a:latin typeface="Alfa Slab One"/>
              <a:ea typeface="Alfa Slab One"/>
              <a:cs typeface="Alfa Slab One"/>
              <a:sym typeface="Alfa Slab One"/>
            </a:endParaRPr>
          </a:p>
          <a:p>
            <a:pPr marL="457200" lvl="0" indent="0" algn="l" rtl="0">
              <a:lnSpc>
                <a:spcPct val="100000"/>
              </a:lnSpc>
              <a:spcBef>
                <a:spcPts val="0"/>
              </a:spcBef>
              <a:spcAft>
                <a:spcPts val="0"/>
              </a:spcAft>
              <a:buNone/>
            </a:pPr>
            <a:endParaRPr/>
          </a:p>
        </p:txBody>
      </p:sp>
      <p:pic>
        <p:nvPicPr>
          <p:cNvPr id="187" name="Google Shape;187;p29"/>
          <p:cNvPicPr preferRelativeResize="0"/>
          <p:nvPr/>
        </p:nvPicPr>
        <p:blipFill>
          <a:blip r:embed="rId3">
            <a:alphaModFix/>
          </a:blip>
          <a:stretch>
            <a:fillRect/>
          </a:stretch>
        </p:blipFill>
        <p:spPr>
          <a:xfrm>
            <a:off x="4649400" y="1586225"/>
            <a:ext cx="4189800" cy="209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Food Intake and Screen Time</a:t>
            </a:r>
            <a:endParaRPr/>
          </a:p>
        </p:txBody>
      </p:sp>
      <p:sp>
        <p:nvSpPr>
          <p:cNvPr id="193" name="Google Shape;193;p30"/>
          <p:cNvSpPr txBox="1">
            <a:spLocks noGrp="1"/>
          </p:cNvSpPr>
          <p:nvPr>
            <p:ph type="body" idx="1"/>
          </p:nvPr>
        </p:nvSpPr>
        <p:spPr>
          <a:xfrm>
            <a:off x="4332125" y="1279300"/>
            <a:ext cx="4346700" cy="34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400">
              <a:solidFill>
                <a:srgbClr val="000000"/>
              </a:solidFill>
              <a:latin typeface="Times New Roman"/>
              <a:ea typeface="Times New Roman"/>
              <a:cs typeface="Times New Roman"/>
              <a:sym typeface="Times New Roman"/>
            </a:endParaRPr>
          </a:p>
          <a:p>
            <a:pPr marL="457200" lvl="0" indent="-317500" algn="l" rtl="0">
              <a:spcBef>
                <a:spcPts val="1600"/>
              </a:spcBef>
              <a:spcAft>
                <a:spcPts val="0"/>
              </a:spcAft>
              <a:buSzPts val="1400"/>
              <a:buChar char="●"/>
            </a:pPr>
            <a:r>
              <a:rPr lang="en" sz="1400">
                <a:highlight>
                  <a:srgbClr val="FFFFFF"/>
                </a:highlight>
                <a:latin typeface="Arial"/>
                <a:ea typeface="Arial"/>
                <a:cs typeface="Arial"/>
                <a:sym typeface="Arial"/>
              </a:rPr>
              <a:t>Epidemiologic studies have shown that children exposed to more screen time tend to consume less fruits and vegetables. On the contrary, these children consume more fast food, high energy drinks and snacks.</a:t>
            </a:r>
            <a:endParaRPr sz="1400">
              <a:highlight>
                <a:srgbClr val="FFFFFF"/>
              </a:highlight>
              <a:latin typeface="Arial"/>
              <a:ea typeface="Arial"/>
              <a:cs typeface="Arial"/>
              <a:sym typeface="Arial"/>
            </a:endParaRPr>
          </a:p>
          <a:p>
            <a:pPr marL="457200" lvl="0" indent="-317500" algn="l" rtl="0">
              <a:spcBef>
                <a:spcPts val="0"/>
              </a:spcBef>
              <a:spcAft>
                <a:spcPts val="0"/>
              </a:spcAft>
              <a:buClr>
                <a:schemeClr val="accent3"/>
              </a:buClr>
              <a:buSzPts val="1400"/>
              <a:buFont typeface="Arial"/>
              <a:buChar char="●"/>
            </a:pPr>
            <a:r>
              <a:rPr lang="en" sz="1400">
                <a:solidFill>
                  <a:schemeClr val="accent3"/>
                </a:solidFill>
                <a:latin typeface="Arial"/>
                <a:ea typeface="Arial"/>
                <a:cs typeface="Arial"/>
                <a:sym typeface="Arial"/>
              </a:rPr>
              <a:t>In another study performed in Pennsylvania with 24 children (12 males, 12 females), it was found that children with previous habits of eating and watching TV consumed higher energy intake at lunch while watching TV as compared to children with not such previous habits.</a:t>
            </a:r>
            <a:endParaRPr sz="1400">
              <a:solidFill>
                <a:schemeClr val="accent3"/>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pic>
        <p:nvPicPr>
          <p:cNvPr id="194" name="Google Shape;194;p30"/>
          <p:cNvPicPr preferRelativeResize="0"/>
          <p:nvPr/>
        </p:nvPicPr>
        <p:blipFill>
          <a:blip r:embed="rId3">
            <a:alphaModFix/>
          </a:blip>
          <a:stretch>
            <a:fillRect/>
          </a:stretch>
        </p:blipFill>
        <p:spPr>
          <a:xfrm>
            <a:off x="599100" y="1715425"/>
            <a:ext cx="3733024" cy="2892925"/>
          </a:xfrm>
          <a:prstGeom prst="rect">
            <a:avLst/>
          </a:prstGeom>
          <a:noFill/>
          <a:ln>
            <a:noFill/>
          </a:ln>
        </p:spPr>
      </p:pic>
      <p:pic>
        <p:nvPicPr>
          <p:cNvPr id="195" name="Google Shape;195;p30"/>
          <p:cNvPicPr preferRelativeResize="0"/>
          <p:nvPr/>
        </p:nvPicPr>
        <p:blipFill>
          <a:blip r:embed="rId4">
            <a:alphaModFix/>
          </a:blip>
          <a:stretch>
            <a:fillRect/>
          </a:stretch>
        </p:blipFill>
        <p:spPr>
          <a:xfrm>
            <a:off x="6826175" y="235250"/>
            <a:ext cx="1921324" cy="1331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Advertisement and Screen time</a:t>
            </a:r>
            <a:endParaRPr/>
          </a:p>
        </p:txBody>
      </p:sp>
      <p:pic>
        <p:nvPicPr>
          <p:cNvPr id="201" name="Google Shape;201;p31"/>
          <p:cNvPicPr preferRelativeResize="0"/>
          <p:nvPr/>
        </p:nvPicPr>
        <p:blipFill>
          <a:blip r:embed="rId3">
            <a:alphaModFix/>
          </a:blip>
          <a:stretch>
            <a:fillRect/>
          </a:stretch>
        </p:blipFill>
        <p:spPr>
          <a:xfrm>
            <a:off x="2355075" y="1169775"/>
            <a:ext cx="3881450" cy="3517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the problem?</a:t>
            </a:r>
            <a:endParaRPr/>
          </a:p>
        </p:txBody>
      </p:sp>
      <p:sp>
        <p:nvSpPr>
          <p:cNvPr id="63" name="Google Shape;63;p14"/>
          <p:cNvSpPr txBox="1">
            <a:spLocks noGrp="1"/>
          </p:cNvSpPr>
          <p:nvPr>
            <p:ph type="body" idx="1"/>
          </p:nvPr>
        </p:nvSpPr>
        <p:spPr>
          <a:xfrm>
            <a:off x="311700" y="1503875"/>
            <a:ext cx="8520600" cy="3046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000"/>
              <a:t>Kids’ physical health is being negatively impacted by the long hours spent in front of a screen</a:t>
            </a:r>
            <a:endParaRPr sz="40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p:tgtEl>
                                          <p:spTgt spid="63"/>
                                        </p:tgtEl>
                                        <p:attrNameLst>
                                          <p:attrName>ppt_w</p:attrName>
                                        </p:attrNameLst>
                                      </p:cBhvr>
                                      <p:tavLst>
                                        <p:tav tm="0">
                                          <p:val>
                                            <p:strVal val="0"/>
                                          </p:val>
                                        </p:tav>
                                        <p:tav tm="100000">
                                          <p:val>
                                            <p:strVal val="#ppt_w"/>
                                          </p:val>
                                        </p:tav>
                                      </p:tavLst>
                                    </p:anim>
                                    <p:anim calcmode="lin" valueType="num">
                                      <p:cBhvr additive="base">
                                        <p:cTn id="8" dur="1000"/>
                                        <p:tgtEl>
                                          <p:spTgt spid="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     Advertisement and Screen Time</a:t>
            </a:r>
            <a:endParaRPr/>
          </a:p>
          <a:p>
            <a:pPr marL="0" lvl="0" indent="0" algn="l" rtl="0">
              <a:spcBef>
                <a:spcPts val="0"/>
              </a:spcBef>
              <a:spcAft>
                <a:spcPts val="0"/>
              </a:spcAft>
              <a:buNone/>
            </a:pPr>
            <a:endParaRPr/>
          </a:p>
        </p:txBody>
      </p:sp>
      <p:sp>
        <p:nvSpPr>
          <p:cNvPr id="207" name="Google Shape;20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highlight>
                  <a:srgbClr val="FFFFFF"/>
                </a:highlight>
                <a:latin typeface="Times New Roman"/>
                <a:ea typeface="Times New Roman"/>
                <a:cs typeface="Times New Roman"/>
                <a:sym typeface="Times New Roman"/>
              </a:rPr>
              <a:t>According to the Federal Trade Commission, “food and beverage companies spent $1.8 billion on marketing to children and adolescents in the United States in 2009.”</a:t>
            </a:r>
            <a:endParaRPr>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highlight>
                  <a:srgbClr val="FFFFFF"/>
                </a:highlight>
                <a:latin typeface="Times New Roman"/>
                <a:ea typeface="Times New Roman"/>
                <a:cs typeface="Times New Roman"/>
                <a:sym typeface="Times New Roman"/>
              </a:rPr>
              <a:t>In 2014, kids aged 2-11 and adolescents aged 12-17 years old saw approximately 12.8 and 15.2 advertisements related to food, beverages and restaurant commercials per day on TV, respectively.  </a:t>
            </a:r>
            <a:endParaRPr>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In a randomized controlled trial in which food advertisement was presented through animated programs, it was found that advertisement automatically increase food intake and not actually being advertised. </a:t>
            </a:r>
            <a:endParaRPr>
              <a:highlight>
                <a:srgbClr val="FFFFFF"/>
              </a:highlight>
              <a:latin typeface="Times New Roman"/>
              <a:ea typeface="Times New Roman"/>
              <a:cs typeface="Times New Roman"/>
              <a:sym typeface="Times New Roman"/>
            </a:endParaRPr>
          </a:p>
          <a:p>
            <a:pPr marL="457200" lvl="0" indent="0" algn="l" rtl="0">
              <a:spcBef>
                <a:spcPts val="1600"/>
              </a:spcBef>
              <a:spcAft>
                <a:spcPts val="0"/>
              </a:spcAft>
              <a:buNone/>
            </a:pPr>
            <a:endParaRPr>
              <a:solidFill>
                <a:schemeClr val="accent3"/>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Sleep Deprivation and Screen Time</a:t>
            </a:r>
            <a:endParaRPr/>
          </a:p>
        </p:txBody>
      </p:sp>
      <p:sp>
        <p:nvSpPr>
          <p:cNvPr id="213" name="Google Shape;213;p33"/>
          <p:cNvSpPr txBox="1">
            <a:spLocks noGrp="1"/>
          </p:cNvSpPr>
          <p:nvPr>
            <p:ph type="body" idx="1"/>
          </p:nvPr>
        </p:nvSpPr>
        <p:spPr>
          <a:xfrm>
            <a:off x="311700" y="1017725"/>
            <a:ext cx="6183300" cy="376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highlight>
                  <a:srgbClr val="FFFFFF"/>
                </a:highlight>
                <a:latin typeface="Times New Roman"/>
                <a:ea typeface="Times New Roman"/>
                <a:cs typeface="Times New Roman"/>
                <a:sym typeface="Times New Roman"/>
              </a:rPr>
              <a:t>In a systematic literature review, 90% of the studies showed a positive correlation between screen time and sleep deprivation.</a:t>
            </a:r>
            <a:endParaRPr>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highlight>
                  <a:srgbClr val="FFFFFF"/>
                </a:highlight>
                <a:latin typeface="Times New Roman"/>
                <a:ea typeface="Times New Roman"/>
                <a:cs typeface="Times New Roman"/>
                <a:sym typeface="Times New Roman"/>
              </a:rPr>
              <a:t>Among children of ages 3 to 7,  sleep deprivation has been linked to obesity.</a:t>
            </a:r>
            <a:endParaRPr>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highlight>
                  <a:srgbClr val="FFFFFF"/>
                </a:highlight>
                <a:latin typeface="Times New Roman"/>
                <a:ea typeface="Times New Roman"/>
                <a:cs typeface="Times New Roman"/>
                <a:sym typeface="Times New Roman"/>
              </a:rPr>
              <a:t>There are several factors that can explain sleep deprivation and obesity:</a:t>
            </a:r>
            <a:endParaRPr>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sz="1400">
                <a:highlight>
                  <a:srgbClr val="FFFFFF"/>
                </a:highlight>
                <a:latin typeface="Times New Roman"/>
                <a:ea typeface="Times New Roman"/>
                <a:cs typeface="Times New Roman"/>
                <a:sym typeface="Times New Roman"/>
              </a:rPr>
              <a:t>Sleep deprivation causes changes in the hunger and satiety hormones, leptin and ghrelin.</a:t>
            </a:r>
            <a:endParaRPr sz="1400">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S</a:t>
            </a:r>
            <a:r>
              <a:rPr lang="en" sz="1400">
                <a:highlight>
                  <a:srgbClr val="FFFFFF"/>
                </a:highlight>
                <a:latin typeface="Times New Roman"/>
                <a:ea typeface="Times New Roman"/>
                <a:cs typeface="Times New Roman"/>
                <a:sym typeface="Times New Roman"/>
              </a:rPr>
              <a:t>horter amount of sleep can alter children’s food selection and can especially lead them to consume more calories.</a:t>
            </a:r>
            <a:endParaRPr sz="1400">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S</a:t>
            </a:r>
            <a:r>
              <a:rPr lang="en" sz="1400">
                <a:highlight>
                  <a:srgbClr val="FFFFFF"/>
                </a:highlight>
                <a:latin typeface="Times New Roman"/>
                <a:ea typeface="Times New Roman"/>
                <a:cs typeface="Times New Roman"/>
                <a:sym typeface="Times New Roman"/>
              </a:rPr>
              <a:t>leep deprivation can encourage kids to take to more snack time particularly at night.</a:t>
            </a:r>
            <a:endParaRPr sz="1400">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endParaRPr/>
          </a:p>
        </p:txBody>
      </p:sp>
      <p:pic>
        <p:nvPicPr>
          <p:cNvPr id="214" name="Google Shape;214;p33"/>
          <p:cNvPicPr preferRelativeResize="0"/>
          <p:nvPr/>
        </p:nvPicPr>
        <p:blipFill>
          <a:blip r:embed="rId3">
            <a:alphaModFix/>
          </a:blip>
          <a:stretch>
            <a:fillRect/>
          </a:stretch>
        </p:blipFill>
        <p:spPr>
          <a:xfrm>
            <a:off x="6596650" y="2140375"/>
            <a:ext cx="2417175" cy="1587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Suggestions- Who do we educate? </a:t>
            </a:r>
            <a:endParaRPr/>
          </a:p>
        </p:txBody>
      </p:sp>
      <p:sp>
        <p:nvSpPr>
          <p:cNvPr id="220" name="Google Shape;220;p34"/>
          <p:cNvSpPr txBox="1">
            <a:spLocks noGrp="1"/>
          </p:cNvSpPr>
          <p:nvPr>
            <p:ph type="body" idx="1"/>
          </p:nvPr>
        </p:nvSpPr>
        <p:spPr>
          <a:xfrm>
            <a:off x="311700" y="1141425"/>
            <a:ext cx="8520600" cy="38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Parents</a:t>
            </a:r>
            <a:r>
              <a:rPr lang="en"/>
              <a:t> have a big influence on the amount of time children spend on their devices. Therefore, in order for change to happen, parents need to be informed about the risks of screen time and the maximum amount of time children should spend on their devices. </a:t>
            </a:r>
            <a:endParaRPr/>
          </a:p>
          <a:p>
            <a:pPr marL="0" lvl="0" indent="0" algn="l" rtl="0">
              <a:spcBef>
                <a:spcPts val="1600"/>
              </a:spcBef>
              <a:spcAft>
                <a:spcPts val="1600"/>
              </a:spcAft>
              <a:buClr>
                <a:srgbClr val="000000"/>
              </a:buClr>
              <a:buSzPts val="1100"/>
              <a:buFont typeface="Arial"/>
              <a:buNone/>
            </a:pPr>
            <a:r>
              <a:rPr lang="en"/>
              <a:t>	</a:t>
            </a:r>
            <a:endParaRPr/>
          </a:p>
        </p:txBody>
      </p:sp>
      <p:pic>
        <p:nvPicPr>
          <p:cNvPr id="221" name="Google Shape;221;p34"/>
          <p:cNvPicPr preferRelativeResize="0"/>
          <p:nvPr/>
        </p:nvPicPr>
        <p:blipFill>
          <a:blip r:embed="rId3">
            <a:alphaModFix/>
          </a:blip>
          <a:stretch>
            <a:fillRect/>
          </a:stretch>
        </p:blipFill>
        <p:spPr>
          <a:xfrm>
            <a:off x="5019725" y="2424400"/>
            <a:ext cx="3212250" cy="2572325"/>
          </a:xfrm>
          <a:prstGeom prst="rect">
            <a:avLst/>
          </a:prstGeom>
          <a:noFill/>
          <a:ln>
            <a:noFill/>
          </a:ln>
        </p:spPr>
      </p:pic>
      <p:pic>
        <p:nvPicPr>
          <p:cNvPr id="222" name="Google Shape;222;p34"/>
          <p:cNvPicPr preferRelativeResize="0"/>
          <p:nvPr/>
        </p:nvPicPr>
        <p:blipFill>
          <a:blip r:embed="rId4">
            <a:alphaModFix/>
          </a:blip>
          <a:stretch>
            <a:fillRect/>
          </a:stretch>
        </p:blipFill>
        <p:spPr>
          <a:xfrm>
            <a:off x="587100" y="2513822"/>
            <a:ext cx="4255075" cy="2393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Suggestions- Who can do the education?</a:t>
            </a:r>
            <a:endParaRPr/>
          </a:p>
        </p:txBody>
      </p:sp>
      <p:sp>
        <p:nvSpPr>
          <p:cNvPr id="228" name="Google Shape;228;p35"/>
          <p:cNvSpPr txBox="1">
            <a:spLocks noGrp="1"/>
          </p:cNvSpPr>
          <p:nvPr>
            <p:ph type="body" idx="1"/>
          </p:nvPr>
        </p:nvSpPr>
        <p:spPr>
          <a:xfrm>
            <a:off x="311700" y="11318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School programs: </a:t>
            </a:r>
            <a:r>
              <a:rPr lang="en"/>
              <a:t>At the beginning of each school year, mandate that all public schools hold an informational session for parents to attend in which it will address the health risks associated with spending too much time on devices. </a:t>
            </a:r>
            <a:endParaRPr/>
          </a:p>
          <a:p>
            <a:pPr marL="0" lvl="0" indent="0" algn="l" rtl="0">
              <a:spcBef>
                <a:spcPts val="1600"/>
              </a:spcBef>
              <a:spcAft>
                <a:spcPts val="0"/>
              </a:spcAft>
              <a:buNone/>
            </a:pPr>
            <a:r>
              <a:rPr lang="en" b="1"/>
              <a:t>Healthcare professionals (pediatricians):</a:t>
            </a:r>
            <a:r>
              <a:rPr lang="en"/>
              <a:t> Have healthcare providers ask parents how much time their children are spending and also inform them of the risks and suggest time limits for screen time. Make it a habit for these professionals to ask!</a:t>
            </a:r>
            <a:endParaRPr/>
          </a:p>
          <a:p>
            <a:pPr marL="0" lvl="0" indent="0" algn="l" rtl="0">
              <a:spcBef>
                <a:spcPts val="1600"/>
              </a:spcBef>
              <a:spcAft>
                <a:spcPts val="0"/>
              </a:spcAft>
              <a:buNone/>
            </a:pPr>
            <a:r>
              <a:rPr lang="en" b="1"/>
              <a:t>Community Health Centers: </a:t>
            </a:r>
            <a:r>
              <a:rPr lang="en"/>
              <a:t>Have these centers hold informational sessions as well. They can also provide material such as pamphlets regarding the health risks of screen time and how to cut down on it.  </a:t>
            </a:r>
            <a:endParaRPr/>
          </a:p>
          <a:p>
            <a:pPr marL="0" lvl="0" indent="0" algn="l" rtl="0">
              <a:spcBef>
                <a:spcPts val="1600"/>
              </a:spcBef>
              <a:spcAft>
                <a:spcPts val="1600"/>
              </a:spcAft>
              <a:buClr>
                <a:srgbClr val="000000"/>
              </a:buClr>
              <a:buSzPts val="11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Suggestions- What to recommend to parents?</a:t>
            </a:r>
            <a:endParaRPr/>
          </a:p>
        </p:txBody>
      </p:sp>
      <p:sp>
        <p:nvSpPr>
          <p:cNvPr id="234" name="Google Shape;234;p36"/>
          <p:cNvSpPr txBox="1">
            <a:spLocks noGrp="1"/>
          </p:cNvSpPr>
          <p:nvPr>
            <p:ph type="body" idx="1"/>
          </p:nvPr>
        </p:nvSpPr>
        <p:spPr>
          <a:xfrm>
            <a:off x="567475" y="1432100"/>
            <a:ext cx="7302600" cy="3651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Ideally limit children’s screen time. According to the AAP:</a:t>
            </a:r>
            <a:endParaRPr/>
          </a:p>
          <a:p>
            <a:pPr marL="914400" lvl="1" indent="-342900" algn="l" rtl="0">
              <a:lnSpc>
                <a:spcPct val="115000"/>
              </a:lnSpc>
              <a:spcBef>
                <a:spcPts val="0"/>
              </a:spcBef>
              <a:spcAft>
                <a:spcPts val="0"/>
              </a:spcAft>
              <a:buSzPts val="1800"/>
              <a:buChar char="○"/>
            </a:pPr>
            <a:r>
              <a:rPr lang="en" sz="1800"/>
              <a:t>Children younger than 2 years: 0 minutes (Yupp 0!) </a:t>
            </a:r>
            <a:endParaRPr sz="1800"/>
          </a:p>
          <a:p>
            <a:pPr marL="914400" lvl="1" indent="-342900" algn="l" rtl="0">
              <a:lnSpc>
                <a:spcPct val="115000"/>
              </a:lnSpc>
              <a:spcBef>
                <a:spcPts val="0"/>
              </a:spcBef>
              <a:spcAft>
                <a:spcPts val="0"/>
              </a:spcAft>
              <a:buSzPts val="1800"/>
              <a:buChar char="○"/>
            </a:pPr>
            <a:r>
              <a:rPr lang="en" sz="1800"/>
              <a:t>Children between the ages of 2-5: 1 hour per day </a:t>
            </a:r>
            <a:endParaRPr sz="1800"/>
          </a:p>
          <a:p>
            <a:pPr marL="457200" lvl="0" indent="-342900" algn="l" rtl="0">
              <a:lnSpc>
                <a:spcPct val="115000"/>
              </a:lnSpc>
              <a:spcBef>
                <a:spcPts val="0"/>
              </a:spcBef>
              <a:spcAft>
                <a:spcPts val="0"/>
              </a:spcAft>
              <a:buSzPts val="1800"/>
              <a:buChar char="●"/>
            </a:pPr>
            <a:r>
              <a:rPr lang="en"/>
              <a:t>Don’t have children eat while they are on their devices </a:t>
            </a:r>
            <a:endParaRPr/>
          </a:p>
          <a:p>
            <a:pPr marL="457200" lvl="0" indent="-342900" algn="l" rtl="0">
              <a:lnSpc>
                <a:spcPct val="115000"/>
              </a:lnSpc>
              <a:spcBef>
                <a:spcPts val="0"/>
              </a:spcBef>
              <a:spcAft>
                <a:spcPts val="0"/>
              </a:spcAft>
              <a:buSzPts val="1800"/>
              <a:buChar char="●"/>
            </a:pPr>
            <a:r>
              <a:rPr lang="en"/>
              <a:t>Encourage parents to have certain days that are completely screen-free</a:t>
            </a:r>
            <a:endParaRPr/>
          </a:p>
          <a:p>
            <a:pPr marL="457200" lvl="0" indent="-342900" algn="l" rtl="0">
              <a:lnSpc>
                <a:spcPct val="115000"/>
              </a:lnSpc>
              <a:spcBef>
                <a:spcPts val="0"/>
              </a:spcBef>
              <a:spcAft>
                <a:spcPts val="0"/>
              </a:spcAft>
              <a:buSzPts val="1800"/>
              <a:buChar char="●"/>
            </a:pPr>
            <a:r>
              <a:rPr lang="en"/>
              <a:t>When the child does have screen time, try to make it educational and be with them when they are using the device </a:t>
            </a:r>
            <a:endParaRPr/>
          </a:p>
          <a:p>
            <a:pPr marL="457200" lvl="0" indent="-342900" algn="l" rtl="0">
              <a:lnSpc>
                <a:spcPct val="115000"/>
              </a:lnSpc>
              <a:spcBef>
                <a:spcPts val="0"/>
              </a:spcBef>
              <a:spcAft>
                <a:spcPts val="0"/>
              </a:spcAft>
              <a:buSzPts val="1800"/>
              <a:buChar char="●"/>
            </a:pPr>
            <a:r>
              <a:rPr lang="en"/>
              <a:t>Try not to have devices such as televisions in children's bedrooms </a:t>
            </a:r>
            <a:endParaRPr/>
          </a:p>
          <a:p>
            <a:pPr marL="457200" lvl="0" indent="-342900" algn="l" rtl="0">
              <a:lnSpc>
                <a:spcPct val="115000"/>
              </a:lnSpc>
              <a:spcBef>
                <a:spcPts val="0"/>
              </a:spcBef>
              <a:spcAft>
                <a:spcPts val="0"/>
              </a:spcAft>
              <a:buSzPts val="1800"/>
              <a:buChar char="●"/>
            </a:pPr>
            <a:r>
              <a:rPr lang="en"/>
              <a:t>Play sports with them, sing with them, do fun art activities such as making slime, or dance with them! </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p:cNvPicPr preferRelativeResize="0"/>
          <p:nvPr/>
        </p:nvPicPr>
        <p:blipFill>
          <a:blip r:embed="rId3">
            <a:alphaModFix/>
          </a:blip>
          <a:stretch>
            <a:fillRect/>
          </a:stretch>
        </p:blipFill>
        <p:spPr>
          <a:xfrm>
            <a:off x="1772800" y="927850"/>
            <a:ext cx="5753300" cy="3118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Suggestions- What else can schools do?</a:t>
            </a:r>
            <a:endParaRPr/>
          </a:p>
        </p:txBody>
      </p:sp>
      <p:sp>
        <p:nvSpPr>
          <p:cNvPr id="245" name="Google Shape;245;p38"/>
          <p:cNvSpPr txBox="1">
            <a:spLocks noGrp="1"/>
          </p:cNvSpPr>
          <p:nvPr>
            <p:ph type="body" idx="1"/>
          </p:nvPr>
        </p:nvSpPr>
        <p:spPr>
          <a:xfrm>
            <a:off x="311700" y="1152475"/>
            <a:ext cx="5268600" cy="386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Besides having informational sessions for parents about screen time, schools can have </a:t>
            </a:r>
            <a:r>
              <a:rPr lang="en" b="1"/>
              <a:t>screen free weeks</a:t>
            </a:r>
            <a:r>
              <a:rPr lang="en"/>
              <a:t> throughout the school year. </a:t>
            </a:r>
            <a:endParaRPr/>
          </a:p>
          <a:p>
            <a:pPr marL="914400" lvl="1" indent="-342900" algn="l" rtl="0">
              <a:spcBef>
                <a:spcPts val="0"/>
              </a:spcBef>
              <a:spcAft>
                <a:spcPts val="0"/>
              </a:spcAft>
              <a:buClr>
                <a:schemeClr val="accent3"/>
              </a:buClr>
              <a:buSzPts val="1800"/>
              <a:buChar char="○"/>
            </a:pPr>
            <a:r>
              <a:rPr lang="en" sz="1800">
                <a:solidFill>
                  <a:schemeClr val="accent3"/>
                </a:solidFill>
              </a:rPr>
              <a:t>During that week, at recess time and during after school programs: encourage children to do some reading, play board games, engage in sports, arts and crafts, dancing, writing, singing, and acting. </a:t>
            </a:r>
            <a:endParaRPr>
              <a:solidFill>
                <a:schemeClr val="accent3"/>
              </a:solidFill>
            </a:endParaRPr>
          </a:p>
          <a:p>
            <a:pPr marL="0" lvl="0" indent="0" algn="l" rtl="0">
              <a:spcBef>
                <a:spcPts val="1600"/>
              </a:spcBef>
              <a:spcAft>
                <a:spcPts val="0"/>
              </a:spcAft>
              <a:buNone/>
            </a:pPr>
            <a:endParaRPr>
              <a:solidFill>
                <a:schemeClr val="accent3"/>
              </a:solidFill>
            </a:endParaRPr>
          </a:p>
          <a:p>
            <a:pPr marL="0" lvl="0" indent="0" algn="l" rtl="0">
              <a:spcBef>
                <a:spcPts val="0"/>
              </a:spcBef>
              <a:spcAft>
                <a:spcPts val="0"/>
              </a:spcAft>
              <a:buNone/>
            </a:pPr>
            <a:r>
              <a:rPr lang="en" sz="1200" u="sng">
                <a:solidFill>
                  <a:srgbClr val="1155CC"/>
                </a:solidFill>
                <a:latin typeface="Arial"/>
                <a:ea typeface="Arial"/>
                <a:cs typeface="Arial"/>
                <a:sym typeface="Arial"/>
                <a:hlinkClick r:id="rId3"/>
              </a:rPr>
              <a:t>http://www.screenfree.org</a:t>
            </a:r>
            <a:r>
              <a:rPr lang="en" sz="1200">
                <a:solidFill>
                  <a:srgbClr val="000000"/>
                </a:solidFill>
                <a:latin typeface="Arial"/>
                <a:ea typeface="Arial"/>
                <a:cs typeface="Arial"/>
                <a:sym typeface="Arial"/>
              </a:rPr>
              <a:t> </a:t>
            </a:r>
            <a:endParaRPr sz="1200"/>
          </a:p>
          <a:p>
            <a:pPr marL="0" lvl="0" indent="0" algn="l" rtl="0">
              <a:spcBef>
                <a:spcPts val="0"/>
              </a:spcBef>
              <a:spcAft>
                <a:spcPts val="0"/>
              </a:spcAft>
              <a:buNone/>
            </a:pPr>
            <a:endParaRPr sz="1200"/>
          </a:p>
          <a:p>
            <a:pPr marL="914400" lvl="0" indent="0" algn="l" rtl="0">
              <a:spcBef>
                <a:spcPts val="1600"/>
              </a:spcBef>
              <a:spcAft>
                <a:spcPts val="1600"/>
              </a:spcAft>
              <a:buNone/>
            </a:pPr>
            <a:r>
              <a:rPr lang="en" sz="1600"/>
              <a:t> </a:t>
            </a:r>
            <a:endParaRPr sz="1600"/>
          </a:p>
        </p:txBody>
      </p:sp>
      <p:pic>
        <p:nvPicPr>
          <p:cNvPr id="246" name="Google Shape;246;p38"/>
          <p:cNvPicPr preferRelativeResize="0"/>
          <p:nvPr/>
        </p:nvPicPr>
        <p:blipFill rotWithShape="1">
          <a:blip r:embed="rId4">
            <a:alphaModFix/>
          </a:blip>
          <a:srcRect b="2884"/>
          <a:stretch/>
        </p:blipFill>
        <p:spPr>
          <a:xfrm>
            <a:off x="5631050" y="1423987"/>
            <a:ext cx="3282525" cy="2295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11700" y="252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Suggestions- Community Initiatives</a:t>
            </a:r>
            <a:endParaRPr/>
          </a:p>
          <a:p>
            <a:pPr marL="0" lvl="0" indent="0" algn="l" rtl="0">
              <a:spcBef>
                <a:spcPts val="0"/>
              </a:spcBef>
              <a:spcAft>
                <a:spcPts val="0"/>
              </a:spcAft>
              <a:buNone/>
            </a:pPr>
            <a:endParaRPr/>
          </a:p>
        </p:txBody>
      </p:sp>
      <p:sp>
        <p:nvSpPr>
          <p:cNvPr id="252" name="Google Shape;25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Hold weekly activities/after school programs </a:t>
            </a:r>
            <a:r>
              <a:rPr lang="en"/>
              <a:t>for children - to encourage children to be active and interact with each other </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b="1"/>
              <a:t>Develop summer programs</a:t>
            </a:r>
            <a:r>
              <a:rPr lang="en"/>
              <a:t> for children to attend and include activities such as taekwondo or music lessons. </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b="1"/>
              <a:t>Develop community awareness programs</a:t>
            </a:r>
            <a:r>
              <a:rPr lang="en"/>
              <a:t> to educate parents, caregivers and educators about the importance of limiting screen time.</a:t>
            </a:r>
            <a:endParaRPr/>
          </a:p>
          <a:p>
            <a:pPr marL="457200" lvl="0" indent="0" algn="l" rtl="0">
              <a:spcBef>
                <a:spcPts val="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Suggestions- Government Regulations</a:t>
            </a:r>
            <a:endParaRPr/>
          </a:p>
        </p:txBody>
      </p:sp>
      <p:sp>
        <p:nvSpPr>
          <p:cNvPr id="258" name="Google Shape;258;p40"/>
          <p:cNvSpPr txBox="1">
            <a:spLocks noGrp="1"/>
          </p:cNvSpPr>
          <p:nvPr>
            <p:ph type="body" idx="1"/>
          </p:nvPr>
        </p:nvSpPr>
        <p:spPr>
          <a:xfrm>
            <a:off x="311700" y="1184300"/>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b="1"/>
              <a:t>Federal government</a:t>
            </a:r>
            <a:r>
              <a:rPr lang="en"/>
              <a:t> can:</a:t>
            </a:r>
            <a:endParaRPr/>
          </a:p>
          <a:p>
            <a:pPr marL="457200" lvl="0" indent="-342900" algn="l" rtl="0">
              <a:spcBef>
                <a:spcPts val="1200"/>
              </a:spcBef>
              <a:spcAft>
                <a:spcPts val="0"/>
              </a:spcAft>
              <a:buSzPts val="1800"/>
              <a:buChar char="-"/>
            </a:pPr>
            <a:r>
              <a:rPr lang="en"/>
              <a:t>Provide funding to state and local governments to work on developing and implementing community initiatives to limit screen time </a:t>
            </a:r>
            <a:endParaRPr/>
          </a:p>
          <a:p>
            <a:pPr marL="0" lvl="0" indent="0" algn="l" rtl="0">
              <a:spcBef>
                <a:spcPts val="1200"/>
              </a:spcBef>
              <a:spcAft>
                <a:spcPts val="0"/>
              </a:spcAft>
              <a:buNone/>
            </a:pPr>
            <a:r>
              <a:rPr lang="en" b="1"/>
              <a:t>State and local government</a:t>
            </a:r>
            <a:r>
              <a:rPr lang="en"/>
              <a:t> can:</a:t>
            </a:r>
            <a:endParaRPr/>
          </a:p>
          <a:p>
            <a:pPr marL="457200" lvl="0" indent="-342900" algn="l" rtl="0">
              <a:spcBef>
                <a:spcPts val="1200"/>
              </a:spcBef>
              <a:spcAft>
                <a:spcPts val="0"/>
              </a:spcAft>
              <a:buSzPts val="1800"/>
              <a:buChar char="-"/>
            </a:pPr>
            <a:r>
              <a:rPr lang="en"/>
              <a:t>Regulate screen time in childcare settings</a:t>
            </a:r>
            <a:endParaRPr/>
          </a:p>
          <a:p>
            <a:pPr marL="457200" lvl="0" indent="-342900" algn="l" rtl="0">
              <a:spcBef>
                <a:spcPts val="0"/>
              </a:spcBef>
              <a:spcAft>
                <a:spcPts val="0"/>
              </a:spcAft>
              <a:buClr>
                <a:srgbClr val="000000"/>
              </a:buClr>
              <a:buSzPts val="1800"/>
              <a:buChar char="-"/>
            </a:pPr>
            <a:r>
              <a:rPr lang="en"/>
              <a:t>Provide guidelines to parents and health care providers as to suggestions for screen time limits </a:t>
            </a:r>
            <a:endParaRPr/>
          </a:p>
          <a:p>
            <a:pPr marL="45720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lnSpc>
                <a:spcPct val="100000"/>
              </a:lnSpc>
              <a:spcBef>
                <a:spcPts val="1200"/>
              </a:spcBef>
              <a:spcAft>
                <a:spcPts val="0"/>
              </a:spcAft>
              <a:buClr>
                <a:srgbClr val="000000"/>
              </a:buClr>
              <a:buSzPts val="1100"/>
              <a:buFont typeface="Arial"/>
              <a:buNone/>
            </a:pPr>
            <a:endParaRPr sz="3000">
              <a:solidFill>
                <a:schemeClr val="accent3"/>
              </a:solidFill>
              <a:latin typeface="Alfa Slab One"/>
              <a:ea typeface="Alfa Slab One"/>
              <a:cs typeface="Alfa Slab One"/>
              <a:sym typeface="Alfa Slab One"/>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Suggestions- A look into the future maybe?</a:t>
            </a:r>
            <a:endParaRPr/>
          </a:p>
        </p:txBody>
      </p:sp>
      <p:sp>
        <p:nvSpPr>
          <p:cNvPr id="264" name="Google Shape;264;p41"/>
          <p:cNvSpPr txBox="1">
            <a:spLocks noGrp="1"/>
          </p:cNvSpPr>
          <p:nvPr>
            <p:ph type="body" idx="1"/>
          </p:nvPr>
        </p:nvSpPr>
        <p:spPr>
          <a:xfrm>
            <a:off x="363850" y="1587625"/>
            <a:ext cx="3911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Since the technology industry will continue to develop new and more advanced technology, we should try to develop devices with built in controls in which parents can set a limit and the device will automatically shutdown after a certain allocated time. </a:t>
            </a:r>
            <a:endParaRPr/>
          </a:p>
        </p:txBody>
      </p:sp>
      <p:pic>
        <p:nvPicPr>
          <p:cNvPr id="265" name="Google Shape;265;p41"/>
          <p:cNvPicPr preferRelativeResize="0"/>
          <p:nvPr/>
        </p:nvPicPr>
        <p:blipFill>
          <a:blip r:embed="rId3">
            <a:alphaModFix/>
          </a:blip>
          <a:stretch>
            <a:fillRect/>
          </a:stretch>
        </p:blipFill>
        <p:spPr>
          <a:xfrm>
            <a:off x="4473300" y="1148900"/>
            <a:ext cx="3673600" cy="367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2400" y="3387875"/>
            <a:ext cx="2403625" cy="1603225"/>
          </a:xfrm>
          <a:prstGeom prst="rect">
            <a:avLst/>
          </a:prstGeom>
          <a:noFill/>
          <a:ln>
            <a:noFill/>
          </a:ln>
        </p:spPr>
      </p:pic>
      <p:pic>
        <p:nvPicPr>
          <p:cNvPr id="69" name="Google Shape;69;p15"/>
          <p:cNvPicPr preferRelativeResize="0"/>
          <p:nvPr/>
        </p:nvPicPr>
        <p:blipFill>
          <a:blip r:embed="rId4">
            <a:alphaModFix/>
          </a:blip>
          <a:stretch>
            <a:fillRect/>
          </a:stretch>
        </p:blipFill>
        <p:spPr>
          <a:xfrm>
            <a:off x="2708425" y="2367175"/>
            <a:ext cx="3957395" cy="2623925"/>
          </a:xfrm>
          <a:prstGeom prst="rect">
            <a:avLst/>
          </a:prstGeom>
          <a:noFill/>
          <a:ln>
            <a:noFill/>
          </a:ln>
        </p:spPr>
      </p:pic>
      <p:pic>
        <p:nvPicPr>
          <p:cNvPr id="70" name="Google Shape;70;p15"/>
          <p:cNvPicPr preferRelativeResize="0"/>
          <p:nvPr/>
        </p:nvPicPr>
        <p:blipFill>
          <a:blip r:embed="rId5">
            <a:alphaModFix/>
          </a:blip>
          <a:stretch>
            <a:fillRect/>
          </a:stretch>
        </p:blipFill>
        <p:spPr>
          <a:xfrm>
            <a:off x="5359575" y="2927088"/>
            <a:ext cx="3685750" cy="2064025"/>
          </a:xfrm>
          <a:prstGeom prst="rect">
            <a:avLst/>
          </a:prstGeom>
          <a:noFill/>
          <a:ln>
            <a:noFill/>
          </a:ln>
        </p:spPr>
      </p:pic>
      <p:pic>
        <p:nvPicPr>
          <p:cNvPr id="71" name="Google Shape;71;p15"/>
          <p:cNvPicPr preferRelativeResize="0"/>
          <p:nvPr/>
        </p:nvPicPr>
        <p:blipFill>
          <a:blip r:embed="rId6">
            <a:alphaModFix/>
          </a:blip>
          <a:stretch>
            <a:fillRect/>
          </a:stretch>
        </p:blipFill>
        <p:spPr>
          <a:xfrm>
            <a:off x="4473325" y="83325"/>
            <a:ext cx="4572000" cy="3038475"/>
          </a:xfrm>
          <a:prstGeom prst="rect">
            <a:avLst/>
          </a:prstGeom>
          <a:noFill/>
          <a:ln>
            <a:noFill/>
          </a:ln>
        </p:spPr>
      </p:pic>
      <p:pic>
        <p:nvPicPr>
          <p:cNvPr id="72" name="Google Shape;72;p15"/>
          <p:cNvPicPr preferRelativeResize="0"/>
          <p:nvPr/>
        </p:nvPicPr>
        <p:blipFill>
          <a:blip r:embed="rId7">
            <a:alphaModFix/>
          </a:blip>
          <a:stretch>
            <a:fillRect/>
          </a:stretch>
        </p:blipFill>
        <p:spPr>
          <a:xfrm>
            <a:off x="152399" y="83325"/>
            <a:ext cx="4112600" cy="3420625"/>
          </a:xfrm>
          <a:prstGeom prst="rect">
            <a:avLst/>
          </a:prstGeom>
          <a:noFill/>
          <a:ln>
            <a:noFill/>
          </a:ln>
        </p:spPr>
      </p:pic>
      <p:pic>
        <p:nvPicPr>
          <p:cNvPr id="73" name="Google Shape;73;p15"/>
          <p:cNvPicPr preferRelativeResize="0"/>
          <p:nvPr/>
        </p:nvPicPr>
        <p:blipFill>
          <a:blip r:embed="rId8">
            <a:alphaModFix/>
          </a:blip>
          <a:stretch>
            <a:fillRect/>
          </a:stretch>
        </p:blipFill>
        <p:spPr>
          <a:xfrm>
            <a:off x="2336625" y="-12"/>
            <a:ext cx="4329200" cy="5238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a:t>
            </a:r>
            <a:endParaRPr/>
          </a:p>
          <a:p>
            <a:pPr marL="0" lvl="0" indent="0" algn="l" rtl="0">
              <a:spcBef>
                <a:spcPts val="0"/>
              </a:spcBef>
              <a:spcAft>
                <a:spcPts val="0"/>
              </a:spcAft>
              <a:buNone/>
            </a:pPr>
            <a:endParaRPr/>
          </a:p>
        </p:txBody>
      </p:sp>
      <p:sp>
        <p:nvSpPr>
          <p:cNvPr id="271" name="Google Shape;27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Children are spending a lot of time in front of screens</a:t>
            </a:r>
            <a:endParaRPr/>
          </a:p>
          <a:p>
            <a:pPr marL="457200" lvl="0" indent="0" algn="l" rtl="0">
              <a:spcBef>
                <a:spcPts val="0"/>
              </a:spcBef>
              <a:spcAft>
                <a:spcPts val="0"/>
              </a:spcAft>
              <a:buNone/>
            </a:pPr>
            <a:endParaRPr/>
          </a:p>
          <a:p>
            <a:pPr marL="457200" lvl="0" indent="-342900" algn="l" rtl="0">
              <a:lnSpc>
                <a:spcPct val="115000"/>
              </a:lnSpc>
              <a:spcBef>
                <a:spcPts val="0"/>
              </a:spcBef>
              <a:spcAft>
                <a:spcPts val="0"/>
              </a:spcAft>
              <a:buSzPts val="1800"/>
              <a:buChar char="-"/>
            </a:pPr>
            <a:r>
              <a:rPr lang="en"/>
              <a:t>There is an association between screen time and childhood obesity: one of the most serious public health challenges of our century</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Screen time causes children to: </a:t>
            </a:r>
            <a:endParaRPr/>
          </a:p>
          <a:p>
            <a:pPr marL="914400" lvl="1" indent="-342900" algn="l" rtl="0">
              <a:spcBef>
                <a:spcPts val="0"/>
              </a:spcBef>
              <a:spcAft>
                <a:spcPts val="0"/>
              </a:spcAft>
              <a:buSzPts val="1800"/>
              <a:buChar char="-"/>
            </a:pPr>
            <a:r>
              <a:rPr lang="en" sz="1800"/>
              <a:t>use up energy from food and increase their food intake</a:t>
            </a:r>
            <a:endParaRPr sz="1800"/>
          </a:p>
          <a:p>
            <a:pPr marL="914400" lvl="1" indent="-342900" algn="l" rtl="0">
              <a:spcBef>
                <a:spcPts val="0"/>
              </a:spcBef>
              <a:spcAft>
                <a:spcPts val="0"/>
              </a:spcAft>
              <a:buSzPts val="1800"/>
              <a:buChar char="-"/>
            </a:pPr>
            <a:r>
              <a:rPr lang="en" sz="1800"/>
              <a:t>be exposed to unhealthy food advertisements</a:t>
            </a:r>
            <a:endParaRPr sz="1800"/>
          </a:p>
          <a:p>
            <a:pPr marL="914400" lvl="1" indent="-342900" algn="l" rtl="0">
              <a:spcBef>
                <a:spcPts val="0"/>
              </a:spcBef>
              <a:spcAft>
                <a:spcPts val="0"/>
              </a:spcAft>
              <a:buSzPts val="1800"/>
              <a:buChar char="-"/>
            </a:pPr>
            <a:r>
              <a:rPr lang="en" sz="1800"/>
              <a:t>experience reduced sleep </a:t>
            </a:r>
            <a:endParaRPr sz="1800"/>
          </a:p>
          <a:p>
            <a:pPr marL="457200" marR="0" lvl="0" indent="0" algn="l" rtl="0">
              <a:lnSpc>
                <a:spcPct val="115000"/>
              </a:lnSpc>
              <a:spcBef>
                <a:spcPts val="1600"/>
              </a:spcBef>
              <a:spcAft>
                <a:spcPts val="0"/>
              </a:spcAft>
              <a:buNone/>
            </a:pP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277" name="Google Shape;277;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There is hope!</a:t>
            </a:r>
            <a:endParaRPr/>
          </a:p>
          <a:p>
            <a:pPr marL="457200" lvl="0" indent="-342900" algn="l" rtl="0">
              <a:spcBef>
                <a:spcPts val="0"/>
              </a:spcBef>
              <a:spcAft>
                <a:spcPts val="0"/>
              </a:spcAft>
              <a:buSzPts val="1800"/>
              <a:buChar char="-"/>
            </a:pPr>
            <a:r>
              <a:rPr lang="en"/>
              <a:t>But we must work together to intervene</a:t>
            </a:r>
            <a:endParaRPr/>
          </a:p>
          <a:p>
            <a:pPr marL="457200" lvl="0" indent="-342900" algn="l" rtl="0">
              <a:spcBef>
                <a:spcPts val="0"/>
              </a:spcBef>
              <a:spcAft>
                <a:spcPts val="0"/>
              </a:spcAft>
              <a:buSzPts val="1800"/>
              <a:buChar char="-"/>
            </a:pPr>
            <a:r>
              <a:rPr lang="en"/>
              <a:t>We need </a:t>
            </a:r>
            <a:r>
              <a:rPr lang="en" sz="1800"/>
              <a:t>involvement of: </a:t>
            </a:r>
            <a:endParaRPr/>
          </a:p>
          <a:p>
            <a:pPr marL="914400" lvl="1" indent="-317500" algn="l" rtl="0">
              <a:spcBef>
                <a:spcPts val="0"/>
              </a:spcBef>
              <a:spcAft>
                <a:spcPts val="0"/>
              </a:spcAft>
              <a:buSzPts val="1400"/>
              <a:buChar char="-"/>
            </a:pPr>
            <a:r>
              <a:rPr lang="en" sz="1800"/>
              <a:t>Parents</a:t>
            </a:r>
            <a:endParaRPr sz="1800"/>
          </a:p>
          <a:p>
            <a:pPr marL="914400" lvl="1" indent="-317500" algn="l" rtl="0">
              <a:spcBef>
                <a:spcPts val="0"/>
              </a:spcBef>
              <a:spcAft>
                <a:spcPts val="0"/>
              </a:spcAft>
              <a:buSzPts val="1400"/>
              <a:buChar char="-"/>
            </a:pPr>
            <a:r>
              <a:rPr lang="en" sz="1800"/>
              <a:t>Health care providers</a:t>
            </a:r>
            <a:endParaRPr sz="1800"/>
          </a:p>
          <a:p>
            <a:pPr marL="914400" lvl="1" indent="-317500" algn="l" rtl="0">
              <a:spcBef>
                <a:spcPts val="0"/>
              </a:spcBef>
              <a:spcAft>
                <a:spcPts val="0"/>
              </a:spcAft>
              <a:buSzPts val="1400"/>
              <a:buChar char="-"/>
            </a:pPr>
            <a:r>
              <a:rPr lang="en" sz="1800"/>
              <a:t>Schools</a:t>
            </a:r>
            <a:endParaRPr sz="1800"/>
          </a:p>
          <a:p>
            <a:pPr marL="914400" lvl="1" indent="-317500" algn="l" rtl="0">
              <a:spcBef>
                <a:spcPts val="0"/>
              </a:spcBef>
              <a:spcAft>
                <a:spcPts val="0"/>
              </a:spcAft>
              <a:buSzPts val="1400"/>
              <a:buChar char="-"/>
            </a:pPr>
            <a:r>
              <a:rPr lang="en" sz="1800"/>
              <a:t>Communities </a:t>
            </a:r>
            <a:endParaRPr sz="1800"/>
          </a:p>
          <a:p>
            <a:pPr marL="914400" lvl="1" indent="-317500" algn="l" rtl="0">
              <a:spcBef>
                <a:spcPts val="0"/>
              </a:spcBef>
              <a:spcAft>
                <a:spcPts val="0"/>
              </a:spcAft>
              <a:buSzPts val="1400"/>
              <a:buChar char="-"/>
            </a:pPr>
            <a:r>
              <a:rPr lang="en" sz="1800"/>
              <a:t>Federal, state, local governments </a:t>
            </a:r>
            <a:endParaRPr sz="1800"/>
          </a:p>
          <a:p>
            <a:pPr marL="0" lvl="0" indent="0" algn="l" rtl="0">
              <a:spcBef>
                <a:spcPts val="1600"/>
              </a:spcBef>
              <a:spcAft>
                <a:spcPts val="1600"/>
              </a:spcAft>
              <a:buNone/>
            </a:pPr>
            <a:r>
              <a:rPr lang="en"/>
              <a:t>We can </a:t>
            </a:r>
            <a:r>
              <a:rPr lang="en" sz="1800"/>
              <a:t>decrease screen time and the incidence of childhood obesity</a:t>
            </a:r>
            <a:endParaRPr/>
          </a:p>
        </p:txBody>
      </p:sp>
      <p:pic>
        <p:nvPicPr>
          <p:cNvPr id="278" name="Google Shape;278;p43"/>
          <p:cNvPicPr preferRelativeResize="0"/>
          <p:nvPr/>
        </p:nvPicPr>
        <p:blipFill>
          <a:blip r:embed="rId3">
            <a:alphaModFix/>
          </a:blip>
          <a:stretch>
            <a:fillRect/>
          </a:stretch>
        </p:blipFill>
        <p:spPr>
          <a:xfrm rot="1080898">
            <a:off x="5365396" y="856113"/>
            <a:ext cx="2971985" cy="19777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311700" y="296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84" name="Google Shape;284;p4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u="sng">
                <a:solidFill>
                  <a:schemeClr val="hlink"/>
                </a:solidFill>
                <a:hlinkClick r:id="rId3"/>
              </a:rPr>
              <a:t>http://whatworksforhealth.wisc.edu/program.php?t1=21&amp;t2=12&amp;t3=78&amp;id=607</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4"/>
              </a:rPr>
              <a:t>https://www.ncbi.nlm.nih.gov/pmc/articles/PMC2596580/</a:t>
            </a:r>
            <a:endParaRPr sz="1100"/>
          </a:p>
          <a:p>
            <a:pPr marL="0" lvl="0" indent="0" algn="l" rtl="0">
              <a:lnSpc>
                <a:spcPct val="100000"/>
              </a:lnSpc>
              <a:spcBef>
                <a:spcPts val="0"/>
              </a:spcBef>
              <a:spcAft>
                <a:spcPts val="0"/>
              </a:spcAft>
              <a:buClr>
                <a:srgbClr val="000000"/>
              </a:buClr>
              <a:buSzPts val="1100"/>
              <a:buFont typeface="Arial"/>
              <a:buNone/>
            </a:pPr>
            <a:endParaRPr sz="1100" u="sng">
              <a:solidFill>
                <a:schemeClr val="hlink"/>
              </a:solidFill>
              <a:hlinkClick r:id="rId4"/>
            </a:endParaRPr>
          </a:p>
          <a:p>
            <a:pPr marL="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5"/>
              </a:rPr>
              <a:t>http://pediatrics.aappublications.org/content/140/Supplement_2/S97</a:t>
            </a:r>
            <a:endParaRPr sz="1100"/>
          </a:p>
          <a:p>
            <a:pPr marL="0" lvl="0" indent="0" algn="l" rtl="0">
              <a:lnSpc>
                <a:spcPct val="100000"/>
              </a:lnSpc>
              <a:spcBef>
                <a:spcPts val="0"/>
              </a:spcBef>
              <a:spcAft>
                <a:spcPts val="0"/>
              </a:spcAft>
              <a:buClr>
                <a:srgbClr val="000000"/>
              </a:buClr>
              <a:buSzPts val="1100"/>
              <a:buFont typeface="Arial"/>
              <a:buNone/>
            </a:pPr>
            <a:endParaRPr sz="1100"/>
          </a:p>
          <a:p>
            <a:pPr marL="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6"/>
              </a:rPr>
              <a:t>http://www.screenfree.org</a:t>
            </a:r>
            <a:r>
              <a:rPr lang="en" sz="1100"/>
              <a:t> </a:t>
            </a:r>
            <a:endParaRPr sz="1100"/>
          </a:p>
          <a:p>
            <a:pPr marL="0" lvl="0" indent="0" algn="l" rtl="0">
              <a:lnSpc>
                <a:spcPct val="100000"/>
              </a:lnSpc>
              <a:spcBef>
                <a:spcPts val="0"/>
              </a:spcBef>
              <a:spcAft>
                <a:spcPts val="0"/>
              </a:spcAft>
              <a:buClr>
                <a:srgbClr val="000000"/>
              </a:buClr>
              <a:buSzPts val="1100"/>
              <a:buFont typeface="Arial"/>
              <a:buNone/>
            </a:pPr>
            <a:endParaRPr sz="1100"/>
          </a:p>
          <a:p>
            <a:pPr marL="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7"/>
              </a:rPr>
              <a:t>https://www.ncbi.nlm.nih.gov/pmc/articles/PMC5769928/pdf/nihms931685.pdf</a:t>
            </a:r>
            <a:endParaRPr sz="1100"/>
          </a:p>
          <a:p>
            <a:pPr marL="0" lvl="0" indent="0" algn="l" rtl="0">
              <a:lnSpc>
                <a:spcPct val="100000"/>
              </a:lnSpc>
              <a:spcBef>
                <a:spcPts val="0"/>
              </a:spcBef>
              <a:spcAft>
                <a:spcPts val="0"/>
              </a:spcAft>
              <a:buClr>
                <a:srgbClr val="000000"/>
              </a:buClr>
              <a:buSzPts val="1100"/>
              <a:buFont typeface="Arial"/>
              <a:buNone/>
            </a:pPr>
            <a:endParaRPr sz="1100"/>
          </a:p>
          <a:p>
            <a:pPr marL="0" lvl="0" indent="0" algn="l" rtl="0">
              <a:lnSpc>
                <a:spcPct val="100000"/>
              </a:lnSpc>
              <a:spcBef>
                <a:spcPts val="0"/>
              </a:spcBef>
              <a:spcAft>
                <a:spcPts val="0"/>
              </a:spcAft>
              <a:buNone/>
            </a:pPr>
            <a:r>
              <a:rPr lang="en" sz="1100" u="sng">
                <a:solidFill>
                  <a:schemeClr val="hlink"/>
                </a:solidFill>
                <a:hlinkClick r:id="rId8"/>
              </a:rPr>
              <a:t>https://www.ncbi.nlm.nih.gov/pubmed/11158483</a:t>
            </a:r>
            <a:endParaRPr sz="1100"/>
          </a:p>
          <a:p>
            <a:pPr marL="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9"/>
              </a:rPr>
              <a:t>https://www.ncbi.nlm.nih.gov/pmc/articles/PMC4338000</a:t>
            </a: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endParaRPr sz="1100" u="sng">
              <a:solidFill>
                <a:schemeClr val="hlink"/>
              </a:solidFill>
            </a:endParaRPr>
          </a:p>
          <a:p>
            <a:pPr marL="0" marR="0" lvl="0" indent="0" algn="l" rtl="0">
              <a:lnSpc>
                <a:spcPct val="100000"/>
              </a:lnSpc>
              <a:spcBef>
                <a:spcPts val="0"/>
              </a:spcBef>
              <a:spcAft>
                <a:spcPts val="0"/>
              </a:spcAft>
              <a:buNone/>
            </a:pPr>
            <a:r>
              <a:rPr lang="en" sz="1100" u="sng">
                <a:solidFill>
                  <a:schemeClr val="hlink"/>
                </a:solidFill>
                <a:hlinkClick r:id="rId10"/>
              </a:rPr>
              <a:t>pediatrics.aappublications.org/content/pediatrics/130/5/839.full.pdf?download=true</a:t>
            </a:r>
            <a:endParaRPr sz="1100" u="sng">
              <a:solidFill>
                <a:schemeClr val="hlink"/>
              </a:solidFill>
            </a:endParaRPr>
          </a:p>
          <a:p>
            <a:pPr marL="0" marR="0" lvl="0" indent="0" algn="l" rtl="0">
              <a:lnSpc>
                <a:spcPct val="100000"/>
              </a:lnSpc>
              <a:spcBef>
                <a:spcPts val="0"/>
              </a:spcBef>
              <a:spcAft>
                <a:spcPts val="0"/>
              </a:spcAft>
              <a:buNone/>
            </a:pP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11"/>
              </a:rPr>
              <a:t>https://www.ncbi.nlm.nih.gov/pubmed/10546696/</a:t>
            </a: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r>
              <a:rPr lang="en" sz="1100" u="sng">
                <a:solidFill>
                  <a:schemeClr val="hlink"/>
                </a:solidFill>
                <a:hlinkClick r:id="rId12"/>
              </a:rPr>
              <a:t>https://www.aap.org/en-us/about-the-aap/aap-press-room/Pages/American-Academy-of-Pediatrics-Announces-New-Recommendations-for-Childrens-Media-Use.aspx</a:t>
            </a: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endParaRPr sz="1100"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endParaRPr sz="1200" u="sng">
              <a:solidFill>
                <a:schemeClr val="hlink"/>
              </a:solidFill>
              <a:hlinkClick r:id="rId10"/>
            </a:endParaRPr>
          </a:p>
          <a:p>
            <a:pPr marL="0" lvl="0" indent="0" algn="l" rtl="0">
              <a:lnSpc>
                <a:spcPct val="100000"/>
              </a:lnSpc>
              <a:spcBef>
                <a:spcPts val="0"/>
              </a:spcBef>
              <a:spcAft>
                <a:spcPts val="0"/>
              </a:spcAft>
              <a:buNone/>
            </a:pPr>
            <a:endParaRPr sz="12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screen time?</a:t>
            </a:r>
            <a:endParaRPr/>
          </a:p>
        </p:txBody>
      </p:sp>
      <p:sp>
        <p:nvSpPr>
          <p:cNvPr id="79" name="Google Shape;79;p16"/>
          <p:cNvSpPr txBox="1">
            <a:spLocks noGrp="1"/>
          </p:cNvSpPr>
          <p:nvPr>
            <p:ph type="body" idx="1"/>
          </p:nvPr>
        </p:nvSpPr>
        <p:spPr>
          <a:xfrm>
            <a:off x="311700" y="1152475"/>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4000"/>
              <a:t> Screen time refers to time spent with any screen, including smart phones, tablets, television, video games, computers or wearable technology</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p:tgtEl>
                                          <p:spTgt spid="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Kids these days    ...</a:t>
            </a:r>
            <a:endParaRPr/>
          </a:p>
        </p:txBody>
      </p:sp>
      <p:sp>
        <p:nvSpPr>
          <p:cNvPr id="85" name="Google Shape;85;p17"/>
          <p:cNvSpPr txBox="1"/>
          <p:nvPr/>
        </p:nvSpPr>
        <p:spPr>
          <a:xfrm>
            <a:off x="2214725" y="1017725"/>
            <a:ext cx="6414000" cy="145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chemeClr val="dk2"/>
                </a:solidFill>
                <a:latin typeface="Proxima Nova"/>
                <a:ea typeface="Proxima Nova"/>
                <a:cs typeface="Proxima Nova"/>
                <a:sym typeface="Proxima Nova"/>
              </a:rPr>
              <a:t>They’re spending way too much time in front of a screen</a:t>
            </a:r>
            <a:endParaRPr sz="3000"/>
          </a:p>
        </p:txBody>
      </p:sp>
      <p:pic>
        <p:nvPicPr>
          <p:cNvPr id="86" name="Google Shape;86;p17"/>
          <p:cNvPicPr preferRelativeResize="0"/>
          <p:nvPr/>
        </p:nvPicPr>
        <p:blipFill>
          <a:blip r:embed="rId3">
            <a:alphaModFix/>
          </a:blip>
          <a:stretch>
            <a:fillRect/>
          </a:stretch>
        </p:blipFill>
        <p:spPr>
          <a:xfrm>
            <a:off x="557550" y="1848075"/>
            <a:ext cx="4233174" cy="3163850"/>
          </a:xfrm>
          <a:prstGeom prst="rect">
            <a:avLst/>
          </a:prstGeom>
          <a:noFill/>
          <a:ln>
            <a:noFill/>
          </a:ln>
        </p:spPr>
      </p:pic>
      <p:pic>
        <p:nvPicPr>
          <p:cNvPr id="87" name="Google Shape;87;p17"/>
          <p:cNvPicPr preferRelativeResize="0"/>
          <p:nvPr/>
        </p:nvPicPr>
        <p:blipFill>
          <a:blip r:embed="rId4">
            <a:alphaModFix/>
          </a:blip>
          <a:stretch>
            <a:fillRect/>
          </a:stretch>
        </p:blipFill>
        <p:spPr>
          <a:xfrm>
            <a:off x="3606025" y="582600"/>
            <a:ext cx="358925" cy="358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1000"/>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recommended screen time limits?</a:t>
            </a:r>
            <a:endParaRPr/>
          </a:p>
        </p:txBody>
      </p:sp>
      <p:sp>
        <p:nvSpPr>
          <p:cNvPr id="93" name="Google Shape;93;p18"/>
          <p:cNvSpPr txBox="1">
            <a:spLocks noGrp="1"/>
          </p:cNvSpPr>
          <p:nvPr>
            <p:ph type="body" idx="1"/>
          </p:nvPr>
        </p:nvSpPr>
        <p:spPr>
          <a:xfrm>
            <a:off x="170450" y="1754250"/>
            <a:ext cx="8661900" cy="281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t>The American Academy of Pediatrics recommends a maximum of </a:t>
            </a:r>
            <a:r>
              <a:rPr lang="en" sz="2000" b="1"/>
              <a:t>1 hour </a:t>
            </a:r>
            <a:r>
              <a:rPr lang="en" sz="2000"/>
              <a:t>per day of screen time for children aged 2-5 and </a:t>
            </a:r>
            <a:r>
              <a:rPr lang="en" sz="2000" b="1"/>
              <a:t>no screen time</a:t>
            </a:r>
            <a:r>
              <a:rPr lang="en" sz="2000"/>
              <a:t> for children under the age of 2.</a:t>
            </a:r>
            <a:r>
              <a:rPr lang="en" sz="1200">
                <a:solidFill>
                  <a:srgbClr val="000000"/>
                </a:solidFill>
                <a:highlight>
                  <a:srgbClr val="FFFFFF"/>
                </a:highlight>
                <a:latin typeface="Times New Roman"/>
                <a:ea typeface="Times New Roman"/>
                <a:cs typeface="Times New Roman"/>
                <a:sym typeface="Times New Roman"/>
              </a:rPr>
              <a:t> </a:t>
            </a:r>
            <a:endParaRPr/>
          </a:p>
          <a:p>
            <a:pPr marL="0" lvl="0" indent="0" algn="l" rtl="0">
              <a:spcBef>
                <a:spcPts val="1600"/>
              </a:spcBef>
              <a:spcAft>
                <a:spcPts val="0"/>
              </a:spcAft>
              <a:buNone/>
            </a:pPr>
            <a:endParaRPr/>
          </a:p>
          <a:p>
            <a:pPr marL="0" lvl="0" indent="0" algn="l" rtl="0">
              <a:spcBef>
                <a:spcPts val="1600"/>
              </a:spcBef>
              <a:spcAft>
                <a:spcPts val="0"/>
              </a:spcAft>
              <a:buClr>
                <a:srgbClr val="000000"/>
              </a:buClr>
              <a:buSzPts val="1100"/>
              <a:buFont typeface="Arial"/>
              <a:buNone/>
            </a:pPr>
            <a:endParaRPr sz="900">
              <a:solidFill>
                <a:srgbClr val="303030"/>
              </a:solidFill>
              <a:highlight>
                <a:srgbClr val="FFFFFF"/>
              </a:highlight>
              <a:latin typeface="Arial"/>
              <a:ea typeface="Arial"/>
              <a:cs typeface="Arial"/>
              <a:sym typeface="Arial"/>
            </a:endParaRPr>
          </a:p>
          <a:p>
            <a:pPr marL="0" lvl="0" indent="0" algn="l" rtl="0">
              <a:spcBef>
                <a:spcPts val="600"/>
              </a:spcBef>
              <a:spcAft>
                <a:spcPts val="0"/>
              </a:spcAft>
              <a:buClr>
                <a:srgbClr val="000000"/>
              </a:buClr>
              <a:buSzPts val="1100"/>
              <a:buFont typeface="Arial"/>
              <a:buNone/>
            </a:pPr>
            <a:endParaRPr sz="900">
              <a:solidFill>
                <a:srgbClr val="303030"/>
              </a:solidFill>
              <a:highlight>
                <a:srgbClr val="FFFFFF"/>
              </a:highlight>
              <a:latin typeface="Arial"/>
              <a:ea typeface="Arial"/>
              <a:cs typeface="Arial"/>
              <a:sym typeface="Arial"/>
            </a:endParaRPr>
          </a:p>
          <a:p>
            <a:pPr marL="0" lvl="0" indent="0" algn="l" rtl="0">
              <a:spcBef>
                <a:spcPts val="600"/>
              </a:spcBef>
              <a:spcAft>
                <a:spcPts val="0"/>
              </a:spcAft>
              <a:buClr>
                <a:srgbClr val="000000"/>
              </a:buClr>
              <a:buSzPts val="1100"/>
              <a:buFont typeface="Arial"/>
              <a:buNone/>
            </a:pPr>
            <a:endParaRPr sz="900">
              <a:solidFill>
                <a:srgbClr val="303030"/>
              </a:solidFill>
              <a:highlight>
                <a:srgbClr val="FFFFFF"/>
              </a:highlight>
              <a:latin typeface="Arial"/>
              <a:ea typeface="Arial"/>
              <a:cs typeface="Arial"/>
              <a:sym typeface="Arial"/>
            </a:endParaRPr>
          </a:p>
          <a:p>
            <a:pPr marL="0" lvl="0" indent="0" algn="l" rtl="0">
              <a:spcBef>
                <a:spcPts val="600"/>
              </a:spcBef>
              <a:spcAft>
                <a:spcPts val="0"/>
              </a:spcAft>
              <a:buClr>
                <a:srgbClr val="000000"/>
              </a:buClr>
              <a:buSzPts val="1100"/>
              <a:buFont typeface="Arial"/>
              <a:buNone/>
            </a:pPr>
            <a:r>
              <a:rPr lang="en" sz="900">
                <a:solidFill>
                  <a:srgbClr val="303030"/>
                </a:solidFill>
                <a:highlight>
                  <a:srgbClr val="FFFFFF"/>
                </a:highlight>
                <a:latin typeface="Arial"/>
                <a:ea typeface="Arial"/>
                <a:cs typeface="Arial"/>
                <a:sym typeface="Arial"/>
              </a:rPr>
              <a:t>https://www.aap.org/en-us/about-the-aap/aap-press-room/Pages/American-Academy-of-Pediatrics-Announces-New-Recommendations-for-Childrens-Media-Use.aspx</a:t>
            </a:r>
            <a:endParaRPr sz="900" i="1">
              <a:solidFill>
                <a:srgbClr val="30303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p:tgtEl>
                                          <p:spTgt spid="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a:t>
            </a:r>
            <a:endParaRPr/>
          </a:p>
        </p:txBody>
      </p:sp>
      <p:sp>
        <p:nvSpPr>
          <p:cNvPr id="99" name="Google Shape;99;p19"/>
          <p:cNvSpPr txBox="1">
            <a:spLocks noGrp="1"/>
          </p:cNvSpPr>
          <p:nvPr>
            <p:ph type="body" idx="1"/>
          </p:nvPr>
        </p:nvSpPr>
        <p:spPr>
          <a:xfrm>
            <a:off x="4675400" y="1425300"/>
            <a:ext cx="3999900" cy="30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Another study in the U.S. found that the average child between 8 months and 8 years of age is exposed to </a:t>
            </a:r>
            <a:r>
              <a:rPr lang="en" sz="2200" b="1"/>
              <a:t>nearly 4 hours</a:t>
            </a:r>
            <a:r>
              <a:rPr lang="en" sz="2200"/>
              <a:t> of background TV on a typical day </a:t>
            </a:r>
            <a:endParaRPr sz="2200"/>
          </a:p>
          <a:p>
            <a:pPr marL="0" marR="0" lvl="0" indent="0" algn="ctr" rtl="0">
              <a:lnSpc>
                <a:spcPct val="100000"/>
              </a:lnSpc>
              <a:spcBef>
                <a:spcPts val="1600"/>
              </a:spcBef>
              <a:spcAft>
                <a:spcPts val="0"/>
              </a:spcAft>
              <a:buClr>
                <a:srgbClr val="000000"/>
              </a:buClr>
              <a:buSzPts val="1100"/>
              <a:buFont typeface="Arial"/>
              <a:buNone/>
            </a:pPr>
            <a:r>
              <a:rPr lang="en" sz="1000"/>
              <a:t>(Lapierre MA, Piotrowski JT, Linebarger DL. ) </a:t>
            </a:r>
            <a:r>
              <a:rPr lang="en" sz="1000">
                <a:uFill>
                  <a:noFill/>
                </a:uFill>
                <a:hlinkClick r:id="rId3"/>
              </a:rPr>
              <a:t>pediatrics.aappublications.org/content/pediatrics/130/5/839.full.pdf?download=true</a:t>
            </a:r>
            <a:endParaRPr sz="1000">
              <a:uFill>
                <a:noFill/>
              </a:uFill>
              <a:hlinkClick r:id="rId3"/>
            </a:endParaRPr>
          </a:p>
          <a:p>
            <a:pPr marL="0" lvl="0" indent="0" algn="ctr" rtl="0">
              <a:spcBef>
                <a:spcPts val="1600"/>
              </a:spcBef>
              <a:spcAft>
                <a:spcPts val="0"/>
              </a:spcAft>
              <a:buNone/>
            </a:pPr>
            <a:endParaRPr sz="1000"/>
          </a:p>
          <a:p>
            <a:pPr marL="0" lvl="0" indent="0" algn="l" rtl="0">
              <a:spcBef>
                <a:spcPts val="1600"/>
              </a:spcBef>
              <a:spcAft>
                <a:spcPts val="1600"/>
              </a:spcAft>
              <a:buNone/>
            </a:pPr>
            <a:endParaRPr/>
          </a:p>
        </p:txBody>
      </p:sp>
      <p:sp>
        <p:nvSpPr>
          <p:cNvPr id="100" name="Google Shape;100;p19"/>
          <p:cNvSpPr txBox="1">
            <a:spLocks noGrp="1"/>
          </p:cNvSpPr>
          <p:nvPr>
            <p:ph type="body" idx="2"/>
          </p:nvPr>
        </p:nvSpPr>
        <p:spPr>
          <a:xfrm>
            <a:off x="346475" y="1425300"/>
            <a:ext cx="3999900" cy="30777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2000"/>
              <a:t>One study done at the University of Washington of 8950 children under the age of 5 found that 66% exceeded that limit, spending an average of </a:t>
            </a:r>
            <a:r>
              <a:rPr lang="en" sz="2000" b="1"/>
              <a:t>4.1 hours</a:t>
            </a:r>
            <a:r>
              <a:rPr lang="en" sz="2000"/>
              <a:t> of daily screen time, 90% of which came from home</a:t>
            </a:r>
            <a:endParaRPr sz="2000"/>
          </a:p>
          <a:p>
            <a:pPr marL="0" marR="0" lvl="0" indent="0" algn="ctr" rtl="0">
              <a:lnSpc>
                <a:spcPct val="115000"/>
              </a:lnSpc>
              <a:spcBef>
                <a:spcPts val="1600"/>
              </a:spcBef>
              <a:spcAft>
                <a:spcPts val="1600"/>
              </a:spcAft>
              <a:buClr>
                <a:srgbClr val="000000"/>
              </a:buClr>
              <a:buSzPts val="1100"/>
              <a:buFont typeface="Arial"/>
              <a:buNone/>
            </a:pPr>
            <a:r>
              <a:rPr lang="en" sz="1000"/>
              <a:t>(https://www.ncbi.nlm.nih.gov/pmc/articles/PMC4338000)</a:t>
            </a:r>
            <a:endParaRPr sz="200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000"/>
                                        <p:tgtEl>
                                          <p:spTgt spid="1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36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health problems are associated with excessive screen time?</a:t>
            </a:r>
            <a:endParaRPr/>
          </a:p>
        </p:txBody>
      </p:sp>
      <p:sp>
        <p:nvSpPr>
          <p:cNvPr id="106" name="Google Shape;106;p20"/>
          <p:cNvSpPr txBox="1">
            <a:spLocks noGrp="1"/>
          </p:cNvSpPr>
          <p:nvPr>
            <p:ph type="body" idx="1"/>
          </p:nvPr>
        </p:nvSpPr>
        <p:spPr>
          <a:xfrm rot="1095809">
            <a:off x="267916" y="2026638"/>
            <a:ext cx="3328470" cy="72688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Hypertension</a:t>
            </a:r>
            <a:endParaRPr sz="3000"/>
          </a:p>
        </p:txBody>
      </p:sp>
      <p:sp>
        <p:nvSpPr>
          <p:cNvPr id="107" name="Google Shape;107;p20"/>
          <p:cNvSpPr txBox="1">
            <a:spLocks noGrp="1"/>
          </p:cNvSpPr>
          <p:nvPr>
            <p:ph type="body" idx="1"/>
          </p:nvPr>
        </p:nvSpPr>
        <p:spPr>
          <a:xfrm rot="567">
            <a:off x="2788550" y="1523675"/>
            <a:ext cx="3636300" cy="121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t>Elevated cholesterol levels</a:t>
            </a:r>
            <a:endParaRPr sz="3000"/>
          </a:p>
        </p:txBody>
      </p:sp>
      <p:sp>
        <p:nvSpPr>
          <p:cNvPr id="108" name="Google Shape;108;p20"/>
          <p:cNvSpPr txBox="1">
            <a:spLocks noGrp="1"/>
          </p:cNvSpPr>
          <p:nvPr>
            <p:ph type="body" idx="1"/>
          </p:nvPr>
        </p:nvSpPr>
        <p:spPr>
          <a:xfrm>
            <a:off x="311698" y="3033175"/>
            <a:ext cx="4021200" cy="7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Elevated inflammation</a:t>
            </a:r>
            <a:endParaRPr sz="3000"/>
          </a:p>
        </p:txBody>
      </p:sp>
      <p:sp>
        <p:nvSpPr>
          <p:cNvPr id="109" name="Google Shape;109;p20"/>
          <p:cNvSpPr txBox="1">
            <a:spLocks noGrp="1"/>
          </p:cNvSpPr>
          <p:nvPr>
            <p:ph type="body" idx="1"/>
          </p:nvPr>
        </p:nvSpPr>
        <p:spPr>
          <a:xfrm rot="-1745262">
            <a:off x="5624904" y="1769725"/>
            <a:ext cx="3328617" cy="72680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Insulin resistance</a:t>
            </a:r>
            <a:endParaRPr sz="3000"/>
          </a:p>
        </p:txBody>
      </p:sp>
      <p:sp>
        <p:nvSpPr>
          <p:cNvPr id="110" name="Google Shape;110;p20"/>
          <p:cNvSpPr txBox="1">
            <a:spLocks noGrp="1"/>
          </p:cNvSpPr>
          <p:nvPr>
            <p:ph type="body" idx="1"/>
          </p:nvPr>
        </p:nvSpPr>
        <p:spPr>
          <a:xfrm rot="620">
            <a:off x="6995466" y="2532580"/>
            <a:ext cx="3328500" cy="7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Metabolic syndrome</a:t>
            </a:r>
            <a:endParaRPr sz="3000"/>
          </a:p>
        </p:txBody>
      </p:sp>
      <p:sp>
        <p:nvSpPr>
          <p:cNvPr id="111" name="Google Shape;111;p20"/>
          <p:cNvSpPr txBox="1">
            <a:spLocks noGrp="1"/>
          </p:cNvSpPr>
          <p:nvPr>
            <p:ph type="body" idx="1"/>
          </p:nvPr>
        </p:nvSpPr>
        <p:spPr>
          <a:xfrm rot="539">
            <a:off x="237900" y="4023100"/>
            <a:ext cx="5737500" cy="7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700" b="1"/>
              <a:t>And the focus of this presentation...</a:t>
            </a:r>
            <a:endParaRPr sz="2700" b="1"/>
          </a:p>
        </p:txBody>
      </p:sp>
      <p:sp>
        <p:nvSpPr>
          <p:cNvPr id="112" name="Google Shape;112;p20"/>
          <p:cNvSpPr txBox="1"/>
          <p:nvPr/>
        </p:nvSpPr>
        <p:spPr>
          <a:xfrm>
            <a:off x="2861600" y="2819400"/>
            <a:ext cx="6315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0"/>
          <p:cNvSpPr txBox="1">
            <a:spLocks noGrp="1"/>
          </p:cNvSpPr>
          <p:nvPr>
            <p:ph type="body" idx="1"/>
          </p:nvPr>
        </p:nvSpPr>
        <p:spPr>
          <a:xfrm rot="361">
            <a:off x="6051600" y="3794500"/>
            <a:ext cx="2856900" cy="7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5000" b="1">
                <a:solidFill>
                  <a:srgbClr val="FF0000"/>
                </a:solidFill>
              </a:rPr>
              <a:t>OBESITY</a:t>
            </a:r>
            <a:endParaRPr sz="5000" b="1">
              <a:solidFill>
                <a:srgbClr val="FF0000"/>
              </a:solidFill>
            </a:endParaRPr>
          </a:p>
        </p:txBody>
      </p:sp>
      <p:sp>
        <p:nvSpPr>
          <p:cNvPr id="114" name="Google Shape;114;p20"/>
          <p:cNvSpPr txBox="1"/>
          <p:nvPr/>
        </p:nvSpPr>
        <p:spPr>
          <a:xfrm>
            <a:off x="237900" y="4750150"/>
            <a:ext cx="5737500" cy="19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100"/>
              <a:t> </a:t>
            </a:r>
            <a:r>
              <a:rPr lang="en" sz="1100" u="sng">
                <a:solidFill>
                  <a:srgbClr val="1155CC"/>
                </a:solidFill>
                <a:hlinkClick r:id="rId3"/>
              </a:rPr>
              <a:t>https://www.ncbi.nlm.nih.gov/pmc/articles/PMC5769928/pdf/nihms931685.pdf</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10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10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90250" y="526350"/>
            <a:ext cx="81822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Childhood obesity is considered one of the most serious public health challenges of the 21st century.</a:t>
            </a: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1943</Words>
  <Application>Microsoft Macintosh PowerPoint</Application>
  <PresentationFormat>On-screen Show (16:9)</PresentationFormat>
  <Paragraphs>171</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Alfa Slab One</vt:lpstr>
      <vt:lpstr>Arial</vt:lpstr>
      <vt:lpstr>Proxima Nova</vt:lpstr>
      <vt:lpstr>Times New Roman</vt:lpstr>
      <vt:lpstr>Gameday</vt:lpstr>
      <vt:lpstr>Screen Time and Obesity</vt:lpstr>
      <vt:lpstr>What is the problem?</vt:lpstr>
      <vt:lpstr>PowerPoint Presentation</vt:lpstr>
      <vt:lpstr>What is screen time?</vt:lpstr>
      <vt:lpstr>Kids these days    ...</vt:lpstr>
      <vt:lpstr>What are the recommended screen time limits?</vt:lpstr>
      <vt:lpstr>However...</vt:lpstr>
      <vt:lpstr>Which health problems are associated with excessive screen time?</vt:lpstr>
      <vt:lpstr>Childhood obesity is considered one of the most serious public health challenges of the 21st century.</vt:lpstr>
      <vt:lpstr>1 in 5</vt:lpstr>
      <vt:lpstr>Screen Time and Obesity</vt:lpstr>
      <vt:lpstr>Screen Time and Obesity</vt:lpstr>
      <vt:lpstr>PowerPoint Presentation</vt:lpstr>
      <vt:lpstr>Screen Time vs. Physical Activity</vt:lpstr>
      <vt:lpstr>Well?...</vt:lpstr>
      <vt:lpstr>Not That Simple….</vt:lpstr>
      <vt:lpstr>Risk Factors</vt:lpstr>
      <vt:lpstr>Food Intake and Screen Time</vt:lpstr>
      <vt:lpstr>     Advertisement and Screen time</vt:lpstr>
      <vt:lpstr>     Advertisement and Screen Time </vt:lpstr>
      <vt:lpstr>Sleep Deprivation and Screen Time</vt:lpstr>
      <vt:lpstr>Suggestions- Who do we educate? </vt:lpstr>
      <vt:lpstr>Suggestions- Who can do the education?</vt:lpstr>
      <vt:lpstr>Suggestions- What to recommend to parents?</vt:lpstr>
      <vt:lpstr>PowerPoint Presentation</vt:lpstr>
      <vt:lpstr>Suggestions- What else can schools do?</vt:lpstr>
      <vt:lpstr>Suggestions- Community Initiatives </vt:lpstr>
      <vt:lpstr>Suggestions- Government Regulations</vt:lpstr>
      <vt:lpstr>Suggestions- A look into the future maybe?</vt:lpstr>
      <vt:lpstr>Summary  </vt:lpstr>
      <vt:lpstr>Summary</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Time and Obesity</dc:title>
  <cp:lastModifiedBy>daniela arias</cp:lastModifiedBy>
  <cp:revision>1</cp:revision>
  <dcterms:modified xsi:type="dcterms:W3CDTF">2019-01-25T02:47:57Z</dcterms:modified>
</cp:coreProperties>
</file>